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  <p:sldMasterId id="2147483661" r:id="rId5"/>
  </p:sldMasterIdLst>
  <p:notesMasterIdLst>
    <p:notesMasterId r:id="rId23"/>
  </p:notesMasterIdLst>
  <p:sldIdLst>
    <p:sldId id="256" r:id="rId6"/>
    <p:sldId id="621" r:id="rId7"/>
    <p:sldId id="619" r:id="rId8"/>
    <p:sldId id="273" r:id="rId9"/>
    <p:sldId id="274" r:id="rId10"/>
    <p:sldId id="276" r:id="rId11"/>
    <p:sldId id="275" r:id="rId12"/>
    <p:sldId id="602" r:id="rId13"/>
    <p:sldId id="614" r:id="rId14"/>
    <p:sldId id="615" r:id="rId15"/>
    <p:sldId id="277" r:id="rId16"/>
    <p:sldId id="616" r:id="rId17"/>
    <p:sldId id="617" r:id="rId18"/>
    <p:sldId id="618" r:id="rId19"/>
    <p:sldId id="260" r:id="rId20"/>
    <p:sldId id="620" r:id="rId21"/>
    <p:sldId id="268" r:id="rId22"/>
  </p:sldIdLst>
  <p:sldSz cx="9144000" cy="5143500" type="screen16x9"/>
  <p:notesSz cx="6858000" cy="9144000"/>
  <p:embeddedFontLst>
    <p:embeddedFont>
      <p:font typeface="Amsterdam Three" panose="020B0604020202020204" charset="0"/>
      <p:regular r:id="rId24"/>
    </p:embeddedFont>
    <p:embeddedFont>
      <p:font typeface="Anonymous Pro" panose="020B0604020202020204" charset="0"/>
      <p:regular r:id="rId25"/>
    </p:embeddedFont>
    <p:embeddedFont>
      <p:font typeface="Aptos Narrow" panose="020B0604020202020204" charset="0"/>
      <p:regular r:id="rId26"/>
      <p:bold r:id="rId27"/>
      <p:italic r:id="rId28"/>
      <p:boldItalic r:id="rId29"/>
    </p:embeddedFont>
    <p:embeddedFont>
      <p:font typeface="Arialle" panose="020B0604020202020204" charset="0"/>
      <p:regular r:id="rId30"/>
    </p:embeddedFont>
    <p:embeddedFont>
      <p:font typeface="Arialle Bold" panose="020B0604020202020204" charset="0"/>
      <p:regular r:id="rId31"/>
    </p:embeddedFont>
    <p:embeddedFont>
      <p:font typeface="Bungee" panose="020B0604020202020204" charset="0"/>
      <p:regular r:id="rId32"/>
    </p:embeddedFont>
    <p:embeddedFont>
      <p:font typeface="Clear Sans Bold" panose="020B0604020202020204" charset="0"/>
      <p:regular r:id="rId33"/>
    </p:embeddedFont>
    <p:embeddedFont>
      <p:font typeface="Garet Book" panose="020B0604020202020204" charset="0"/>
      <p:regular r:id="rId34"/>
    </p:embeddedFont>
    <p:embeddedFont>
      <p:font typeface="Georgia Pro" panose="020B0604020202020204" charset="0"/>
      <p:regular r:id="rId35"/>
      <p:bold r:id="rId36"/>
      <p:italic r:id="rId37"/>
      <p:boldItalic r:id="rId38"/>
    </p:embeddedFont>
    <p:embeddedFont>
      <p:font typeface="Hit and Run" panose="020B0604020202020204" charset="0"/>
      <p:regular r:id="rId39"/>
    </p:embeddedFont>
    <p:embeddedFont>
      <p:font typeface="Open Sans" panose="020B0604020202020204" charset="0"/>
      <p:regular r:id="rId40"/>
      <p:bold r:id="rId41"/>
      <p:italic r:id="rId42"/>
      <p:boldItalic r:id="rId43"/>
    </p:embeddedFont>
    <p:embeddedFont>
      <p:font typeface="Open Sans Bold" panose="020B0604020202020204" charset="0"/>
      <p:regular r:id="rId44"/>
      <p:bold r:id="rId45"/>
    </p:embeddedFont>
    <p:embeddedFont>
      <p:font typeface="Open Sans Medium" panose="020B0604020202020204" charset="0"/>
      <p:regular r:id="rId46"/>
      <p:bold r:id="rId47"/>
      <p:italic r:id="rId48"/>
      <p:boldItalic r:id="rId49"/>
    </p:embeddedFont>
    <p:embeddedFont>
      <p:font typeface="Questrial" panose="020B0604020202020204" charset="0"/>
      <p:regular r:id="rId50"/>
    </p:embeddedFont>
    <p:embeddedFont>
      <p:font typeface="Raleway" panose="020B0604020202020204" charset="0"/>
      <p:regular r:id="rId51"/>
      <p:bold r:id="rId52"/>
      <p:italic r:id="rId53"/>
      <p:boldItalic r:id="rId54"/>
    </p:embeddedFont>
    <p:embeddedFont>
      <p:font typeface="Roboto" panose="020B0604020202020204" charset="0"/>
      <p:regular r:id="rId55"/>
      <p:bold r:id="rId56"/>
      <p:italic r:id="rId57"/>
      <p:boldItalic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90649-A27D-4D78-8B80-D96E4EB25475}" v="55" dt="2025-01-21T16:48:17.1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16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font" Target="fonts/font24.fntdata"/><Relationship Id="rId50" Type="http://schemas.openxmlformats.org/officeDocument/2006/relationships/font" Target="fonts/font27.fntdata"/><Relationship Id="rId55" Type="http://schemas.openxmlformats.org/officeDocument/2006/relationships/font" Target="fonts/font32.fntdata"/><Relationship Id="rId63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font" Target="fonts/font6.fntdata"/><Relationship Id="rId11" Type="http://schemas.openxmlformats.org/officeDocument/2006/relationships/slide" Target="slides/slide6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3" Type="http://schemas.openxmlformats.org/officeDocument/2006/relationships/font" Target="fonts/font30.fntdata"/><Relationship Id="rId58" Type="http://schemas.openxmlformats.org/officeDocument/2006/relationships/font" Target="fonts/font35.fntdata"/><Relationship Id="rId5" Type="http://schemas.openxmlformats.org/officeDocument/2006/relationships/slideMaster" Target="slideMasters/slideMaster2.xml"/><Relationship Id="rId61" Type="http://schemas.openxmlformats.org/officeDocument/2006/relationships/theme" Target="theme/theme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font" Target="fonts/font25.fntdata"/><Relationship Id="rId56" Type="http://schemas.openxmlformats.org/officeDocument/2006/relationships/font" Target="fonts/font33.fntdata"/><Relationship Id="rId64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font" Target="fonts/font28.fntdata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font" Target="fonts/font23.fntdata"/><Relationship Id="rId59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font" Target="fonts/font18.fntdata"/><Relationship Id="rId54" Type="http://schemas.openxmlformats.org/officeDocument/2006/relationships/font" Target="fonts/font31.fntdata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font" Target="fonts/font26.fntdata"/><Relationship Id="rId57" Type="http://schemas.openxmlformats.org/officeDocument/2006/relationships/font" Target="fonts/font34.fntdata"/><Relationship Id="rId10" Type="http://schemas.openxmlformats.org/officeDocument/2006/relationships/slide" Target="slides/slide5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52" Type="http://schemas.openxmlformats.org/officeDocument/2006/relationships/font" Target="fonts/font29.fntdata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hanne@responsiblemines.org" userId="S::christophehanne@responsiblemines.org::86d8fbb3-2f8c-4c70-9d0a-e6bcc3171e8c" providerId="AD" clId="Web-{1BA4CBD1-7FFC-3F6E-0DF9-3A4AEDF3F4A3}"/>
    <pc:docChg chg="modSld">
      <pc:chgData name="christophehanne@responsiblemines.org" userId="S::christophehanne@responsiblemines.org::86d8fbb3-2f8c-4c70-9d0a-e6bcc3171e8c" providerId="AD" clId="Web-{1BA4CBD1-7FFC-3F6E-0DF9-3A4AEDF3F4A3}" dt="2024-06-26T14:23:07.315" v="25" actId="20577"/>
      <pc:docMkLst>
        <pc:docMk/>
      </pc:docMkLst>
      <pc:sldChg chg="modSp">
        <pc:chgData name="christophehanne@responsiblemines.org" userId="S::christophehanne@responsiblemines.org::86d8fbb3-2f8c-4c70-9d0a-e6bcc3171e8c" providerId="AD" clId="Web-{1BA4CBD1-7FFC-3F6E-0DF9-3A4AEDF3F4A3}" dt="2024-06-26T14:20:51.232" v="1" actId="20577"/>
        <pc:sldMkLst>
          <pc:docMk/>
          <pc:sldMk cId="1696820135" sldId="274"/>
        </pc:sldMkLst>
      </pc:sldChg>
      <pc:sldChg chg="modSp">
        <pc:chgData name="christophehanne@responsiblemines.org" userId="S::christophehanne@responsiblemines.org::86d8fbb3-2f8c-4c70-9d0a-e6bcc3171e8c" providerId="AD" clId="Web-{1BA4CBD1-7FFC-3F6E-0DF9-3A4AEDF3F4A3}" dt="2024-06-26T14:21:28.827" v="10" actId="1076"/>
        <pc:sldMkLst>
          <pc:docMk/>
          <pc:sldMk cId="544943680" sldId="276"/>
        </pc:sldMkLst>
      </pc:sldChg>
      <pc:sldChg chg="modSp">
        <pc:chgData name="christophehanne@responsiblemines.org" userId="S::christophehanne@responsiblemines.org::86d8fbb3-2f8c-4c70-9d0a-e6bcc3171e8c" providerId="AD" clId="Web-{1BA4CBD1-7FFC-3F6E-0DF9-3A4AEDF3F4A3}" dt="2024-06-26T14:23:07.315" v="25" actId="20577"/>
        <pc:sldMkLst>
          <pc:docMk/>
          <pc:sldMk cId="1509320111" sldId="277"/>
        </pc:sldMkLst>
      </pc:sldChg>
      <pc:sldChg chg="modSp">
        <pc:chgData name="christophehanne@responsiblemines.org" userId="S::christophehanne@responsiblemines.org::86d8fbb3-2f8c-4c70-9d0a-e6bcc3171e8c" providerId="AD" clId="Web-{1BA4CBD1-7FFC-3F6E-0DF9-3A4AEDF3F4A3}" dt="2024-06-26T14:22:44.986" v="22" actId="20577"/>
        <pc:sldMkLst>
          <pc:docMk/>
          <pc:sldMk cId="3529202548" sldId="602"/>
        </pc:sldMkLst>
      </pc:sldChg>
    </pc:docChg>
  </pc:docChgLst>
  <pc:docChgLst>
    <pc:chgData name="practicantes centro de formacion" userId="S::practicantescentrodeformacion@responsiblemines.org::2b9a4a32-4295-45f2-a858-0a8b1bc256aa" providerId="AD" clId="Web-{DCFD3CD7-4164-0D1F-1228-C05E0B05E8F9}"/>
    <pc:docChg chg="addSld modSld">
      <pc:chgData name="practicantes centro de formacion" userId="S::practicantescentrodeformacion@responsiblemines.org::2b9a4a32-4295-45f2-a858-0a8b1bc256aa" providerId="AD" clId="Web-{DCFD3CD7-4164-0D1F-1228-C05E0B05E8F9}" dt="2024-12-11T18:54:13.175" v="110"/>
      <pc:docMkLst>
        <pc:docMk/>
      </pc:docMkLst>
      <pc:sldChg chg="add">
        <pc:chgData name="practicantes centro de formacion" userId="S::practicantescentrodeformacion@responsiblemines.org::2b9a4a32-4295-45f2-a858-0a8b1bc256aa" providerId="AD" clId="Web-{DCFD3CD7-4164-0D1F-1228-C05E0B05E8F9}" dt="2024-12-11T16:44:52.542" v="2"/>
        <pc:sldMkLst>
          <pc:docMk/>
          <pc:sldMk cId="0" sldId="261"/>
        </pc:sldMkLst>
      </pc:sldChg>
      <pc:sldChg chg="add">
        <pc:chgData name="practicantes centro de formacion" userId="S::practicantescentrodeformacion@responsiblemines.org::2b9a4a32-4295-45f2-a858-0a8b1bc256aa" providerId="AD" clId="Web-{DCFD3CD7-4164-0D1F-1228-C05E0B05E8F9}" dt="2024-12-11T16:44:43.198" v="0"/>
        <pc:sldMkLst>
          <pc:docMk/>
          <pc:sldMk cId="589018267" sldId="584"/>
        </pc:sldMkLst>
      </pc:sldChg>
      <pc:sldChg chg="addSp delSp modSp add">
        <pc:chgData name="practicantes centro de formacion" userId="S::practicantescentrodeformacion@responsiblemines.org::2b9a4a32-4295-45f2-a858-0a8b1bc256aa" providerId="AD" clId="Web-{DCFD3CD7-4164-0D1F-1228-C05E0B05E8F9}" dt="2024-12-11T18:54:13.175" v="110"/>
        <pc:sldMkLst>
          <pc:docMk/>
          <pc:sldMk cId="2855980249" sldId="619"/>
        </pc:sldMkLst>
        <pc:spChg chg="add del">
          <ac:chgData name="practicantes centro de formacion" userId="S::practicantescentrodeformacion@responsiblemines.org::2b9a4a32-4295-45f2-a858-0a8b1bc256aa" providerId="AD" clId="Web-{DCFD3CD7-4164-0D1F-1228-C05E0B05E8F9}" dt="2024-12-11T16:45:12.558" v="9"/>
          <ac:spMkLst>
            <pc:docMk/>
            <pc:sldMk cId="2855980249" sldId="619"/>
            <ac:spMk id="16" creationId="{00000000-0000-0000-0000-000000000000}"/>
          </ac:spMkLst>
        </pc:spChg>
        <pc:spChg chg="add del mod">
          <ac:chgData name="practicantes centro de formacion" userId="S::practicantescentrodeformacion@responsiblemines.org::2b9a4a32-4295-45f2-a858-0a8b1bc256aa" providerId="AD" clId="Web-{DCFD3CD7-4164-0D1F-1228-C05E0B05E8F9}" dt="2024-12-11T18:51:58.320" v="26" actId="20577"/>
          <ac:spMkLst>
            <pc:docMk/>
            <pc:sldMk cId="2855980249" sldId="619"/>
            <ac:spMk id="32" creationId="{DD450B10-0E6E-0407-ECDF-D13CC23FBA27}"/>
          </ac:spMkLst>
        </pc:spChg>
        <pc:spChg chg="mod">
          <ac:chgData name="practicantes centro de formacion" userId="S::practicantescentrodeformacion@responsiblemines.org::2b9a4a32-4295-45f2-a858-0a8b1bc256aa" providerId="AD" clId="Web-{DCFD3CD7-4164-0D1F-1228-C05E0B05E8F9}" dt="2024-12-11T18:52:23.447" v="57" actId="20577"/>
          <ac:spMkLst>
            <pc:docMk/>
            <pc:sldMk cId="2855980249" sldId="619"/>
            <ac:spMk id="33" creationId="{75F928CB-5482-F647-B5E8-883125177FA1}"/>
          </ac:spMkLst>
        </pc:spChg>
        <pc:spChg chg="mod">
          <ac:chgData name="practicantes centro de formacion" userId="S::practicantescentrodeformacion@responsiblemines.org::2b9a4a32-4295-45f2-a858-0a8b1bc256aa" providerId="AD" clId="Web-{DCFD3CD7-4164-0D1F-1228-C05E0B05E8F9}" dt="2024-12-11T18:53:39.688" v="98" actId="20577"/>
          <ac:spMkLst>
            <pc:docMk/>
            <pc:sldMk cId="2855980249" sldId="619"/>
            <ac:spMk id="34" creationId="{7BE598FC-0EA7-7874-5A3E-6188C56E6533}"/>
          </ac:spMkLst>
        </pc:spChg>
        <pc:spChg chg="mod">
          <ac:chgData name="practicantes centro de formacion" userId="S::practicantescentrodeformacion@responsiblemines.org::2b9a4a32-4295-45f2-a858-0a8b1bc256aa" providerId="AD" clId="Web-{DCFD3CD7-4164-0D1F-1228-C05E0B05E8F9}" dt="2024-12-11T18:54:06.174" v="108" actId="20577"/>
          <ac:spMkLst>
            <pc:docMk/>
            <pc:sldMk cId="2855980249" sldId="619"/>
            <ac:spMk id="35" creationId="{2654D9A7-3604-C05F-6BB9-19159C2FBB98}"/>
          </ac:spMkLst>
        </pc:spChg>
      </pc:sldChg>
    </pc:docChg>
  </pc:docChgLst>
  <pc:docChgLst>
    <pc:chgData name="vilmaparedes@responsiblemines.org" userId="S::vilmaparedes@responsiblemines.org::641ea422-34d7-4d57-a6a0-0bdcba3ed200" providerId="AD" clId="Web-{E071CED2-5CA2-4EDD-B162-300D4903412A}"/>
    <pc:docChg chg="modSld">
      <pc:chgData name="vilmaparedes@responsiblemines.org" userId="S::vilmaparedes@responsiblemines.org::641ea422-34d7-4d57-a6a0-0bdcba3ed200" providerId="AD" clId="Web-{E071CED2-5CA2-4EDD-B162-300D4903412A}" dt="2024-06-17T05:52:03.737" v="2" actId="20577"/>
      <pc:docMkLst>
        <pc:docMk/>
      </pc:docMkLst>
      <pc:sldChg chg="modSp">
        <pc:chgData name="vilmaparedes@responsiblemines.org" userId="S::vilmaparedes@responsiblemines.org::641ea422-34d7-4d57-a6a0-0bdcba3ed200" providerId="AD" clId="Web-{E071CED2-5CA2-4EDD-B162-300D4903412A}" dt="2024-06-17T05:52:03.737" v="2" actId="20577"/>
        <pc:sldMkLst>
          <pc:docMk/>
          <pc:sldMk cId="0" sldId="260"/>
        </pc:sldMkLst>
      </pc:sldChg>
    </pc:docChg>
  </pc:docChgLst>
  <pc:docChgLst>
    <pc:chgData name="christophehanne@responsiblemines.org" userId="86d8fbb3-2f8c-4c70-9d0a-e6bcc3171e8c" providerId="ADAL" clId="{03F90649-A27D-4D78-8B80-D96E4EB25475}"/>
    <pc:docChg chg="delSld modSld">
      <pc:chgData name="christophehanne@responsiblemines.org" userId="86d8fbb3-2f8c-4c70-9d0a-e6bcc3171e8c" providerId="ADAL" clId="{03F90649-A27D-4D78-8B80-D96E4EB25475}" dt="2025-01-21T16:48:17.100" v="107" actId="20577"/>
      <pc:docMkLst>
        <pc:docMk/>
      </pc:docMkLst>
      <pc:sldChg chg="del">
        <pc:chgData name="christophehanne@responsiblemines.org" userId="86d8fbb3-2f8c-4c70-9d0a-e6bcc3171e8c" providerId="ADAL" clId="{03F90649-A27D-4D78-8B80-D96E4EB25475}" dt="2025-01-17T15:09:43.872" v="0" actId="47"/>
        <pc:sldMkLst>
          <pc:docMk/>
          <pc:sldMk cId="0" sldId="261"/>
        </pc:sldMkLst>
      </pc:sldChg>
      <pc:sldChg chg="modSp mod">
        <pc:chgData name="christophehanne@responsiblemines.org" userId="86d8fbb3-2f8c-4c70-9d0a-e6bcc3171e8c" providerId="ADAL" clId="{03F90649-A27D-4D78-8B80-D96E4EB25475}" dt="2025-01-17T15:10:30.541" v="52" actId="20577"/>
        <pc:sldMkLst>
          <pc:docMk/>
          <pc:sldMk cId="1235756627" sldId="275"/>
        </pc:sldMkLst>
        <pc:spChg chg="mod">
          <ac:chgData name="christophehanne@responsiblemines.org" userId="86d8fbb3-2f8c-4c70-9d0a-e6bcc3171e8c" providerId="ADAL" clId="{03F90649-A27D-4D78-8B80-D96E4EB25475}" dt="2025-01-17T15:10:30.541" v="52" actId="20577"/>
          <ac:spMkLst>
            <pc:docMk/>
            <pc:sldMk cId="1235756627" sldId="275"/>
            <ac:spMk id="6" creationId="{D820BFDE-C30A-CF1F-DB9A-B82B585DC707}"/>
          </ac:spMkLst>
        </pc:spChg>
      </pc:sldChg>
      <pc:sldChg chg="modSp mod">
        <pc:chgData name="christophehanne@responsiblemines.org" userId="86d8fbb3-2f8c-4c70-9d0a-e6bcc3171e8c" providerId="ADAL" clId="{03F90649-A27D-4D78-8B80-D96E4EB25475}" dt="2025-01-21T16:48:17.100" v="107" actId="20577"/>
        <pc:sldMkLst>
          <pc:docMk/>
          <pc:sldMk cId="544943680" sldId="276"/>
        </pc:sldMkLst>
        <pc:spChg chg="mod">
          <ac:chgData name="christophehanne@responsiblemines.org" userId="86d8fbb3-2f8c-4c70-9d0a-e6bcc3171e8c" providerId="ADAL" clId="{03F90649-A27D-4D78-8B80-D96E4EB25475}" dt="2025-01-21T16:48:17.100" v="107" actId="20577"/>
          <ac:spMkLst>
            <pc:docMk/>
            <pc:sldMk cId="544943680" sldId="276"/>
            <ac:spMk id="2" creationId="{7727DF29-A0F4-A4D1-9BB2-2AA03DB984F8}"/>
          </ac:spMkLst>
        </pc:spChg>
      </pc:sldChg>
      <pc:sldChg chg="del">
        <pc:chgData name="christophehanne@responsiblemines.org" userId="86d8fbb3-2f8c-4c70-9d0a-e6bcc3171e8c" providerId="ADAL" clId="{03F90649-A27D-4D78-8B80-D96E4EB25475}" dt="2025-01-17T15:09:56.485" v="1" actId="47"/>
        <pc:sldMkLst>
          <pc:docMk/>
          <pc:sldMk cId="589018267" sldId="584"/>
        </pc:sldMkLst>
      </pc:sldChg>
    </pc:docChg>
  </pc:docChgLst>
  <pc:docChgLst>
    <pc:chgData name="vilmaparedes@responsiblemines.org" userId="S::vilmaparedes@responsiblemines.org::641ea422-34d7-4d57-a6a0-0bdcba3ed200" providerId="AD" clId="Web-{FCDE7358-A42B-4FE1-8D9B-09252BABF17F}"/>
    <pc:docChg chg="delSld">
      <pc:chgData name="vilmaparedes@responsiblemines.org" userId="S::vilmaparedes@responsiblemines.org::641ea422-34d7-4d57-a6a0-0bdcba3ed200" providerId="AD" clId="Web-{FCDE7358-A42B-4FE1-8D9B-09252BABF17F}" dt="2024-06-15T02:36:55.854" v="0"/>
      <pc:docMkLst>
        <pc:docMk/>
      </pc:docMkLst>
      <pc:sldChg chg="del">
        <pc:chgData name="vilmaparedes@responsiblemines.org" userId="S::vilmaparedes@responsiblemines.org::641ea422-34d7-4d57-a6a0-0bdcba3ed200" providerId="AD" clId="Web-{FCDE7358-A42B-4FE1-8D9B-09252BABF17F}" dt="2024-06-15T02:36:55.854" v="0"/>
        <pc:sldMkLst>
          <pc:docMk/>
          <pc:sldMk cId="4114597481" sldId="27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50F942-8377-4B77-8934-EDDC958127FB}" type="doc">
      <dgm:prSet loTypeId="urn:microsoft.com/office/officeart/2005/8/layout/hProcess9" loCatId="process" qsTypeId="urn:microsoft.com/office/officeart/2005/8/quickstyle/simple1" qsCatId="simple" csTypeId="urn:microsoft.com/office/officeart/2005/8/colors/colorful2" csCatId="colorful" phldr="1"/>
      <dgm:spPr/>
    </dgm:pt>
    <dgm:pt modelId="{A9107B66-DCD7-4ECE-9920-5E94B9B23D5B}">
      <dgm:prSet phldrT="[Texto]"/>
      <dgm:spPr/>
      <dgm:t>
        <a:bodyPr/>
        <a:lstStyle/>
        <a:p>
          <a:r>
            <a:rPr lang="es-CO"/>
            <a:t>Revisión de permisos legales ambientales de  la OMAPE</a:t>
          </a:r>
        </a:p>
      </dgm:t>
    </dgm:pt>
    <dgm:pt modelId="{735E7C77-C05F-4FF4-9FC7-625FE28F9C2D}" type="parTrans" cxnId="{B64ED271-EEF5-4372-A2BE-37D93DC24FB4}">
      <dgm:prSet/>
      <dgm:spPr/>
      <dgm:t>
        <a:bodyPr/>
        <a:lstStyle/>
        <a:p>
          <a:endParaRPr lang="es-CO"/>
        </a:p>
      </dgm:t>
    </dgm:pt>
    <dgm:pt modelId="{F773686B-50CF-4D37-87DF-C56C7ACE4F57}" type="sibTrans" cxnId="{B64ED271-EEF5-4372-A2BE-37D93DC24FB4}">
      <dgm:prSet/>
      <dgm:spPr/>
      <dgm:t>
        <a:bodyPr/>
        <a:lstStyle/>
        <a:p>
          <a:endParaRPr lang="es-CO"/>
        </a:p>
      </dgm:t>
    </dgm:pt>
    <dgm:pt modelId="{14D3DA86-A061-4FBC-B21A-A5537C96B516}">
      <dgm:prSet phldrT="[Texto]"/>
      <dgm:spPr/>
      <dgm:t>
        <a:bodyPr/>
        <a:lstStyle/>
        <a:p>
          <a:r>
            <a:rPr lang="es-CO"/>
            <a:t>Identificación de requerimientos ambientales y sociales</a:t>
          </a:r>
        </a:p>
      </dgm:t>
    </dgm:pt>
    <dgm:pt modelId="{4CEE605B-4F33-4F0E-8A6F-908B5F71F09B}" type="parTrans" cxnId="{44D180D9-2F50-4ADB-9E99-056AD0E30D8F}">
      <dgm:prSet/>
      <dgm:spPr/>
      <dgm:t>
        <a:bodyPr/>
        <a:lstStyle/>
        <a:p>
          <a:endParaRPr lang="es-CO"/>
        </a:p>
      </dgm:t>
    </dgm:pt>
    <dgm:pt modelId="{4A4FE3DA-CF49-4D6B-A6CF-5C635C5C4EAB}" type="sibTrans" cxnId="{44D180D9-2F50-4ADB-9E99-056AD0E30D8F}">
      <dgm:prSet/>
      <dgm:spPr/>
      <dgm:t>
        <a:bodyPr/>
        <a:lstStyle/>
        <a:p>
          <a:endParaRPr lang="es-CO"/>
        </a:p>
      </dgm:t>
    </dgm:pt>
    <dgm:pt modelId="{F99821BF-F2C7-4F73-B273-687B08F3836D}">
      <dgm:prSet phldrT="[Texto]"/>
      <dgm:spPr/>
      <dgm:t>
        <a:bodyPr/>
        <a:lstStyle/>
        <a:p>
          <a:r>
            <a:rPr lang="es-CO"/>
            <a:t>Matriz de evaluación y seguimiento ambiental</a:t>
          </a:r>
        </a:p>
      </dgm:t>
    </dgm:pt>
    <dgm:pt modelId="{27FCE830-4404-4E1F-906F-36DEABF086B0}" type="sibTrans" cxnId="{4C7845CF-5985-4C28-9E5C-BF502022F14E}">
      <dgm:prSet/>
      <dgm:spPr/>
      <dgm:t>
        <a:bodyPr/>
        <a:lstStyle/>
        <a:p>
          <a:endParaRPr lang="es-CO"/>
        </a:p>
      </dgm:t>
    </dgm:pt>
    <dgm:pt modelId="{2A9E3ECB-A8E7-4D2D-A7AC-05BB77DA7E70}" type="parTrans" cxnId="{4C7845CF-5985-4C28-9E5C-BF502022F14E}">
      <dgm:prSet/>
      <dgm:spPr/>
      <dgm:t>
        <a:bodyPr/>
        <a:lstStyle/>
        <a:p>
          <a:endParaRPr lang="es-CO"/>
        </a:p>
      </dgm:t>
    </dgm:pt>
    <dgm:pt modelId="{99C4D669-DC8B-476F-83A3-F2A06DCDFF68}" type="pres">
      <dgm:prSet presAssocID="{B950F942-8377-4B77-8934-EDDC958127FB}" presName="CompostProcess" presStyleCnt="0">
        <dgm:presLayoutVars>
          <dgm:dir/>
          <dgm:resizeHandles val="exact"/>
        </dgm:presLayoutVars>
      </dgm:prSet>
      <dgm:spPr/>
    </dgm:pt>
    <dgm:pt modelId="{CF2777B2-DEB4-443A-A4BB-C1ED0EF2649D}" type="pres">
      <dgm:prSet presAssocID="{B950F942-8377-4B77-8934-EDDC958127FB}" presName="arrow" presStyleLbl="bgShp" presStyleIdx="0" presStyleCnt="1"/>
      <dgm:spPr/>
    </dgm:pt>
    <dgm:pt modelId="{4AF6F467-BE7E-4246-BF0E-1B812B1CE976}" type="pres">
      <dgm:prSet presAssocID="{B950F942-8377-4B77-8934-EDDC958127FB}" presName="linearProcess" presStyleCnt="0"/>
      <dgm:spPr/>
    </dgm:pt>
    <dgm:pt modelId="{8361AFCB-4457-472E-A77B-31F3C8B42A32}" type="pres">
      <dgm:prSet presAssocID="{A9107B66-DCD7-4ECE-9920-5E94B9B23D5B}" presName="textNode" presStyleLbl="node1" presStyleIdx="0" presStyleCnt="3">
        <dgm:presLayoutVars>
          <dgm:bulletEnabled val="1"/>
        </dgm:presLayoutVars>
      </dgm:prSet>
      <dgm:spPr/>
    </dgm:pt>
    <dgm:pt modelId="{28289206-1C7F-40E0-8941-77ADBB06EBBB}" type="pres">
      <dgm:prSet presAssocID="{F773686B-50CF-4D37-87DF-C56C7ACE4F57}" presName="sibTrans" presStyleCnt="0"/>
      <dgm:spPr/>
    </dgm:pt>
    <dgm:pt modelId="{0F773A8A-C5A1-40B5-8BCE-36B9C2D89AEB}" type="pres">
      <dgm:prSet presAssocID="{14D3DA86-A061-4FBC-B21A-A5537C96B516}" presName="textNode" presStyleLbl="node1" presStyleIdx="1" presStyleCnt="3">
        <dgm:presLayoutVars>
          <dgm:bulletEnabled val="1"/>
        </dgm:presLayoutVars>
      </dgm:prSet>
      <dgm:spPr/>
    </dgm:pt>
    <dgm:pt modelId="{168930F3-00D0-4CBF-93AD-D858DF691EDA}" type="pres">
      <dgm:prSet presAssocID="{4A4FE3DA-CF49-4D6B-A6CF-5C635C5C4EAB}" presName="sibTrans" presStyleCnt="0"/>
      <dgm:spPr/>
    </dgm:pt>
    <dgm:pt modelId="{1C8583EA-F41A-4E76-96DA-5A5B45148B0A}" type="pres">
      <dgm:prSet presAssocID="{F99821BF-F2C7-4F73-B273-687B08F3836D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BFFD8806-3846-4334-9FCA-1511FEC47D06}" type="presOf" srcId="{A9107B66-DCD7-4ECE-9920-5E94B9B23D5B}" destId="{8361AFCB-4457-472E-A77B-31F3C8B42A32}" srcOrd="0" destOrd="0" presId="urn:microsoft.com/office/officeart/2005/8/layout/hProcess9"/>
    <dgm:cxn modelId="{B64ED271-EEF5-4372-A2BE-37D93DC24FB4}" srcId="{B950F942-8377-4B77-8934-EDDC958127FB}" destId="{A9107B66-DCD7-4ECE-9920-5E94B9B23D5B}" srcOrd="0" destOrd="0" parTransId="{735E7C77-C05F-4FF4-9FC7-625FE28F9C2D}" sibTransId="{F773686B-50CF-4D37-87DF-C56C7ACE4F57}"/>
    <dgm:cxn modelId="{AFEC8B82-9F11-4ED8-95C3-765985238524}" type="presOf" srcId="{F99821BF-F2C7-4F73-B273-687B08F3836D}" destId="{1C8583EA-F41A-4E76-96DA-5A5B45148B0A}" srcOrd="0" destOrd="0" presId="urn:microsoft.com/office/officeart/2005/8/layout/hProcess9"/>
    <dgm:cxn modelId="{CC28F0AC-4F4F-455D-A53F-EDBE1449DD30}" type="presOf" srcId="{14D3DA86-A061-4FBC-B21A-A5537C96B516}" destId="{0F773A8A-C5A1-40B5-8BCE-36B9C2D89AEB}" srcOrd="0" destOrd="0" presId="urn:microsoft.com/office/officeart/2005/8/layout/hProcess9"/>
    <dgm:cxn modelId="{4C7845CF-5985-4C28-9E5C-BF502022F14E}" srcId="{B950F942-8377-4B77-8934-EDDC958127FB}" destId="{F99821BF-F2C7-4F73-B273-687B08F3836D}" srcOrd="2" destOrd="0" parTransId="{2A9E3ECB-A8E7-4D2D-A7AC-05BB77DA7E70}" sibTransId="{27FCE830-4404-4E1F-906F-36DEABF086B0}"/>
    <dgm:cxn modelId="{44D180D9-2F50-4ADB-9E99-056AD0E30D8F}" srcId="{B950F942-8377-4B77-8934-EDDC958127FB}" destId="{14D3DA86-A061-4FBC-B21A-A5537C96B516}" srcOrd="1" destOrd="0" parTransId="{4CEE605B-4F33-4F0E-8A6F-908B5F71F09B}" sibTransId="{4A4FE3DA-CF49-4D6B-A6CF-5C635C5C4EAB}"/>
    <dgm:cxn modelId="{B8A084F2-7B61-4733-AF9F-B6B02F97F3FA}" type="presOf" srcId="{B950F942-8377-4B77-8934-EDDC958127FB}" destId="{99C4D669-DC8B-476F-83A3-F2A06DCDFF68}" srcOrd="0" destOrd="0" presId="urn:microsoft.com/office/officeart/2005/8/layout/hProcess9"/>
    <dgm:cxn modelId="{12E75F23-B924-4D9E-A4DC-D0CCFD22B2EA}" type="presParOf" srcId="{99C4D669-DC8B-476F-83A3-F2A06DCDFF68}" destId="{CF2777B2-DEB4-443A-A4BB-C1ED0EF2649D}" srcOrd="0" destOrd="0" presId="urn:microsoft.com/office/officeart/2005/8/layout/hProcess9"/>
    <dgm:cxn modelId="{C688BD6D-0DD5-4680-BDC9-7B3F4AE3234A}" type="presParOf" srcId="{99C4D669-DC8B-476F-83A3-F2A06DCDFF68}" destId="{4AF6F467-BE7E-4246-BF0E-1B812B1CE976}" srcOrd="1" destOrd="0" presId="urn:microsoft.com/office/officeart/2005/8/layout/hProcess9"/>
    <dgm:cxn modelId="{57C37476-A5CB-442D-8277-9D66876F7281}" type="presParOf" srcId="{4AF6F467-BE7E-4246-BF0E-1B812B1CE976}" destId="{8361AFCB-4457-472E-A77B-31F3C8B42A32}" srcOrd="0" destOrd="0" presId="urn:microsoft.com/office/officeart/2005/8/layout/hProcess9"/>
    <dgm:cxn modelId="{8E88CB3A-914A-41B5-A43A-18AD0533754F}" type="presParOf" srcId="{4AF6F467-BE7E-4246-BF0E-1B812B1CE976}" destId="{28289206-1C7F-40E0-8941-77ADBB06EBBB}" srcOrd="1" destOrd="0" presId="urn:microsoft.com/office/officeart/2005/8/layout/hProcess9"/>
    <dgm:cxn modelId="{5988FE45-D07F-4193-84E9-D06ADB6046D4}" type="presParOf" srcId="{4AF6F467-BE7E-4246-BF0E-1B812B1CE976}" destId="{0F773A8A-C5A1-40B5-8BCE-36B9C2D89AEB}" srcOrd="2" destOrd="0" presId="urn:microsoft.com/office/officeart/2005/8/layout/hProcess9"/>
    <dgm:cxn modelId="{41E1236C-C351-4BD5-B829-CC36BB931E6F}" type="presParOf" srcId="{4AF6F467-BE7E-4246-BF0E-1B812B1CE976}" destId="{168930F3-00D0-4CBF-93AD-D858DF691EDA}" srcOrd="3" destOrd="0" presId="urn:microsoft.com/office/officeart/2005/8/layout/hProcess9"/>
    <dgm:cxn modelId="{CD2801B5-E383-4E6D-A120-3A064C088CF4}" type="presParOf" srcId="{4AF6F467-BE7E-4246-BF0E-1B812B1CE976}" destId="{1C8583EA-F41A-4E76-96DA-5A5B45148B0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2777B2-DEB4-443A-A4BB-C1ED0EF2649D}">
      <dsp:nvSpPr>
        <dsp:cNvPr id="0" name=""/>
        <dsp:cNvSpPr/>
      </dsp:nvSpPr>
      <dsp:spPr>
        <a:xfrm>
          <a:off x="502920" y="0"/>
          <a:ext cx="5699760" cy="3381375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61AFCB-4457-472E-A77B-31F3C8B42A32}">
      <dsp:nvSpPr>
        <dsp:cNvPr id="0" name=""/>
        <dsp:cNvSpPr/>
      </dsp:nvSpPr>
      <dsp:spPr>
        <a:xfrm>
          <a:off x="7203" y="1014412"/>
          <a:ext cx="2158365" cy="13525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/>
            <a:t>Revisión de permisos legales ambientales de  la OMAPE</a:t>
          </a:r>
        </a:p>
      </dsp:txBody>
      <dsp:txXfrm>
        <a:off x="73229" y="1080438"/>
        <a:ext cx="2026313" cy="1220498"/>
      </dsp:txXfrm>
    </dsp:sp>
    <dsp:sp modelId="{0F773A8A-C5A1-40B5-8BCE-36B9C2D89AEB}">
      <dsp:nvSpPr>
        <dsp:cNvPr id="0" name=""/>
        <dsp:cNvSpPr/>
      </dsp:nvSpPr>
      <dsp:spPr>
        <a:xfrm>
          <a:off x="2273617" y="1014412"/>
          <a:ext cx="2158365" cy="1352550"/>
        </a:xfrm>
        <a:prstGeom prst="roundRect">
          <a:avLst/>
        </a:prstGeom>
        <a:solidFill>
          <a:schemeClr val="accent2">
            <a:hueOff val="-2393153"/>
            <a:satOff val="13982"/>
            <a:lumOff val="4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/>
            <a:t>Identificación de requerimientos ambientales y sociales</a:t>
          </a:r>
        </a:p>
      </dsp:txBody>
      <dsp:txXfrm>
        <a:off x="2339643" y="1080438"/>
        <a:ext cx="2026313" cy="1220498"/>
      </dsp:txXfrm>
    </dsp:sp>
    <dsp:sp modelId="{1C8583EA-F41A-4E76-96DA-5A5B45148B0A}">
      <dsp:nvSpPr>
        <dsp:cNvPr id="0" name=""/>
        <dsp:cNvSpPr/>
      </dsp:nvSpPr>
      <dsp:spPr>
        <a:xfrm>
          <a:off x="4540031" y="1014412"/>
          <a:ext cx="2158365" cy="1352550"/>
        </a:xfrm>
        <a:prstGeom prst="roundRect">
          <a:avLst/>
        </a:prstGeom>
        <a:solidFill>
          <a:schemeClr val="accent2">
            <a:hueOff val="-4786307"/>
            <a:satOff val="27964"/>
            <a:lumOff val="9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/>
            <a:t>Matriz de evaluación y seguimiento ambiental</a:t>
          </a:r>
        </a:p>
      </dsp:txBody>
      <dsp:txXfrm>
        <a:off x="4606057" y="1080438"/>
        <a:ext cx="2026313" cy="12204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>
          <a:extLst>
            <a:ext uri="{FF2B5EF4-FFF2-40B4-BE49-F238E27FC236}">
              <a16:creationId xmlns:a16="http://schemas.microsoft.com/office/drawing/2014/main" id="{68BB437E-30E2-82E6-2EFA-791FF7842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ef4f55b39e_0_6:notes">
            <a:extLst>
              <a:ext uri="{FF2B5EF4-FFF2-40B4-BE49-F238E27FC236}">
                <a16:creationId xmlns:a16="http://schemas.microsoft.com/office/drawing/2014/main" id="{4741D294-67D3-38B3-345A-0216A75AB3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ef4f55b39e_0_6:notes">
            <a:extLst>
              <a:ext uri="{FF2B5EF4-FFF2-40B4-BE49-F238E27FC236}">
                <a16:creationId xmlns:a16="http://schemas.microsoft.com/office/drawing/2014/main" id="{ADEC8673-AA75-949A-10AE-83E879C7F6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0785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ef4fcb05f3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ef4fcb05f3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Para </a:t>
            </a:r>
            <a:r>
              <a:rPr lang="en-GB" err="1"/>
              <a:t>inscribirse</a:t>
            </a:r>
            <a:r>
              <a:rPr lang="en-GB"/>
              <a:t> a </a:t>
            </a:r>
            <a:r>
              <a:rPr lang="en-GB" err="1"/>
              <a:t>más</a:t>
            </a:r>
            <a:r>
              <a:rPr lang="en-GB"/>
              <a:t> </a:t>
            </a:r>
            <a:r>
              <a:rPr lang="en-GB" err="1"/>
              <a:t>cursos</a:t>
            </a:r>
            <a:r>
              <a:rPr lang="en-GB"/>
              <a:t> es </a:t>
            </a:r>
            <a:r>
              <a:rPr lang="en-GB" err="1"/>
              <a:t>aquí</a:t>
            </a:r>
            <a:r>
              <a:rPr lang="en-GB"/>
              <a:t>: https://docs.google.com/forms/d/e/1FAIpQLSciGiQMPWm784_ZInRxqeH9kTtJ_7mvZuEsyYtZqsKvPOVEwg/viewform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6E9EAD-78C9-49AB-B443-2A0AF6F5CEF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249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ef52079ca9_5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1ef52079ca9_5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4A341-36F4-D944-AA29-B6AB6D95501A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E49AB-323A-D946-BE13-F4B471CA3D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086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62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91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695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796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064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005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716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5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608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37319"/>
            <a:ext cx="1028700" cy="292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319"/>
            <a:ext cx="3009900" cy="292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83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570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forms/d/e/1FAIpQLSciGiQMPWm784_ZInRxqeH9kTtJ_7mvZuEsyYtZqsKvPOVEwg/viewform" TargetMode="External"/><Relationship Id="rId3" Type="http://schemas.openxmlformats.org/officeDocument/2006/relationships/image" Target="../media/image29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www.responsiblemines.org/centro-de-formacion/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arm@responsiblemines.or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612"/>
            <a:ext cx="9179074" cy="51667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312938" y="2711450"/>
            <a:ext cx="6400800" cy="7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Gestión de los Recursos Naturales</a:t>
            </a:r>
            <a:endParaRPr sz="3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08739" y="955344"/>
            <a:ext cx="6209198" cy="201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/>
          <p:cNvSpPr txBox="1">
            <a:spLocks/>
          </p:cNvSpPr>
          <p:nvPr/>
        </p:nvSpPr>
        <p:spPr>
          <a:xfrm>
            <a:off x="1143000" y="4952731"/>
            <a:ext cx="6857999" cy="190769"/>
          </a:xfrm>
          <a:prstGeom prst="rect">
            <a:avLst/>
          </a:prstGeom>
          <a:solidFill>
            <a:srgbClr val="68BD45"/>
          </a:solidFill>
        </p:spPr>
        <p:txBody>
          <a:bodyPr vert="horz" lIns="68580" tIns="34290" rIns="68580" bIns="3429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ctr"/>
            <a:r>
              <a:rPr lang="es-419" sz="1650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165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1906073" y="4836403"/>
            <a:ext cx="6094925" cy="56838"/>
          </a:xfrm>
          <a:prstGeom prst="rect">
            <a:avLst/>
          </a:prstGeom>
          <a:solidFill>
            <a:srgbClr val="00809E"/>
          </a:solidFill>
        </p:spPr>
        <p:txBody>
          <a:bodyPr vert="horz" lIns="68580" tIns="34290" rIns="68580" bIns="3429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ctr"/>
            <a:endParaRPr lang="en-US" sz="165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617405B-213F-F974-A194-0266CEDB6C15}"/>
              </a:ext>
            </a:extLst>
          </p:cNvPr>
          <p:cNvSpPr txBox="1"/>
          <p:nvPr/>
        </p:nvSpPr>
        <p:spPr>
          <a:xfrm>
            <a:off x="614150" y="922398"/>
            <a:ext cx="4091200" cy="27238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80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Se establecen mecanismos de monitoreo y seguimiento para verificar la efectividad de las acciones planeadas. </a:t>
            </a:r>
          </a:p>
          <a:p>
            <a:pPr algn="just"/>
            <a:endParaRPr lang="es-MX" sz="1800">
              <a:solidFill>
                <a:schemeClr val="bg2">
                  <a:lumMod val="25000"/>
                </a:schemeClr>
              </a:solidFill>
              <a:ea typeface="Calibri"/>
              <a:cs typeface="Calibri"/>
            </a:endParaRPr>
          </a:p>
          <a:p>
            <a:pPr algn="just"/>
            <a:r>
              <a:rPr lang="es-MX" sz="180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En la actualidad ARM cuenta con indicadores de gestión de las acciones implementadas dentro del Plan de sostenibilidad de cada unidad minera.</a:t>
            </a:r>
            <a:br>
              <a:rPr lang="en-US" sz="1050"/>
            </a:br>
            <a:endParaRPr lang="en-US" sz="1050">
              <a:ea typeface="Calibri"/>
              <a:cs typeface="Calibri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BDB44A-957F-6464-603D-407E5B6D56C1}"/>
              </a:ext>
            </a:extLst>
          </p:cNvPr>
          <p:cNvSpPr txBox="1"/>
          <p:nvPr/>
        </p:nvSpPr>
        <p:spPr>
          <a:xfrm>
            <a:off x="6266648" y="610774"/>
            <a:ext cx="2763051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MX" sz="3600" b="1">
                <a:solidFill>
                  <a:schemeClr val="accent2"/>
                </a:solidFill>
                <a:latin typeface="+mn-lt"/>
                <a:ea typeface="Calibri"/>
                <a:cs typeface="Century Schoolbook"/>
              </a:rPr>
              <a:t> Monitoreo 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B0CAF4EE-4DF2-CB1C-E0BB-359025474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679" y="1709253"/>
            <a:ext cx="3408296" cy="227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935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5FAD981-7D38-50C8-D946-419086630BF6}"/>
              </a:ext>
            </a:extLst>
          </p:cNvPr>
          <p:cNvSpPr txBox="1"/>
          <p:nvPr/>
        </p:nvSpPr>
        <p:spPr>
          <a:xfrm>
            <a:off x="457199" y="427137"/>
            <a:ext cx="74199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>
                <a:ln w="0"/>
                <a:solidFill>
                  <a:schemeClr val="accent2"/>
                </a:solidFill>
                <a:latin typeface="+mn-lt"/>
              </a:rPr>
              <a:t>DESARROLLO DE LAS LÍNEAS DE ACCIÓN PARA LA GESTIÓN DE LOS RECURSOS NATURALES </a:t>
            </a:r>
            <a:endParaRPr lang="es-CO" sz="200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83C2F3A-0D57-00D4-4ADC-B891729EDC4F}"/>
              </a:ext>
            </a:extLst>
          </p:cNvPr>
          <p:cNvSpPr txBox="1"/>
          <p:nvPr/>
        </p:nvSpPr>
        <p:spPr>
          <a:xfrm>
            <a:off x="4714875" y="1602864"/>
            <a:ext cx="3781425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MX" sz="2400">
                <a:solidFill>
                  <a:schemeClr val="bg2">
                    <a:lumMod val="25000"/>
                  </a:schemeClr>
                </a:solidFill>
                <a:latin typeface="+mn-lt"/>
                <a:ea typeface="Calibri"/>
                <a:cs typeface="Calibri"/>
              </a:rPr>
              <a:t>Para el desarrollo de la metodología para la gestión de los recursos naturales, se desarrolla cada línea de acción, así</a:t>
            </a:r>
            <a:r>
              <a:rPr lang="es-MX" sz="1800">
                <a:solidFill>
                  <a:schemeClr val="bg2">
                    <a:lumMod val="25000"/>
                  </a:schemeClr>
                </a:solidFill>
                <a:latin typeface="+mn-lt"/>
                <a:ea typeface="Calibri"/>
                <a:cs typeface="Calibri"/>
              </a:rPr>
              <a:t>:</a:t>
            </a:r>
            <a:endParaRPr lang="es-CO" sz="180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5E8975D-5346-2990-39CB-52BF4AEFC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67" y="1602864"/>
            <a:ext cx="3556219" cy="212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320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21CA16A2-C5E3-7CFA-750A-0A652011FFAB}"/>
              </a:ext>
            </a:extLst>
          </p:cNvPr>
          <p:cNvGrpSpPr/>
          <p:nvPr/>
        </p:nvGrpSpPr>
        <p:grpSpPr>
          <a:xfrm>
            <a:off x="602661" y="263826"/>
            <a:ext cx="8100125" cy="544491"/>
            <a:chOff x="-18757" y="1014412"/>
            <a:chExt cx="2184325" cy="1352550"/>
          </a:xfrm>
        </p:grpSpPr>
        <p:sp>
          <p:nvSpPr>
            <p:cNvPr id="3" name="Rectángulo: esquinas redondeadas 2">
              <a:extLst>
                <a:ext uri="{FF2B5EF4-FFF2-40B4-BE49-F238E27FC236}">
                  <a16:creationId xmlns:a16="http://schemas.microsoft.com/office/drawing/2014/main" id="{8A4C7EC6-3ED9-9CD7-91D6-315781E21BC9}"/>
                </a:ext>
              </a:extLst>
            </p:cNvPr>
            <p:cNvSpPr/>
            <p:nvPr/>
          </p:nvSpPr>
          <p:spPr>
            <a:xfrm>
              <a:off x="7203" y="1014412"/>
              <a:ext cx="2158365" cy="135255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4" name="Rectángulo: esquinas redondeadas 4">
              <a:extLst>
                <a:ext uri="{FF2B5EF4-FFF2-40B4-BE49-F238E27FC236}">
                  <a16:creationId xmlns:a16="http://schemas.microsoft.com/office/drawing/2014/main" id="{D98D303D-A427-CA10-6905-A3F72C607078}"/>
                </a:ext>
              </a:extLst>
            </p:cNvPr>
            <p:cNvSpPr txBox="1"/>
            <p:nvPr/>
          </p:nvSpPr>
          <p:spPr>
            <a:xfrm>
              <a:off x="-18757" y="1079954"/>
              <a:ext cx="2026313" cy="12204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900" b="1" kern="1200"/>
                <a:t>Revisión de permisos legales ambientales de  la OMAPE</a:t>
              </a:r>
            </a:p>
          </p:txBody>
        </p:sp>
      </p:grpSp>
      <p:sp>
        <p:nvSpPr>
          <p:cNvPr id="5" name="Título 1">
            <a:extLst>
              <a:ext uri="{FF2B5EF4-FFF2-40B4-BE49-F238E27FC236}">
                <a16:creationId xmlns:a16="http://schemas.microsoft.com/office/drawing/2014/main" id="{9CFD86D8-2855-7ED1-5BDA-9CC4726313CD}"/>
              </a:ext>
            </a:extLst>
          </p:cNvPr>
          <p:cNvSpPr txBox="1">
            <a:spLocks/>
          </p:cNvSpPr>
          <p:nvPr/>
        </p:nvSpPr>
        <p:spPr>
          <a:xfrm>
            <a:off x="932391" y="1059982"/>
            <a:ext cx="2722844" cy="74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1600" b="1">
                <a:solidFill>
                  <a:srgbClr val="7AC45C"/>
                </a:solidFill>
                <a:latin typeface="Roboto Lt" pitchFamily="2" charset="0"/>
                <a:ea typeface="Roboto Lt" pitchFamily="2" charset="0"/>
              </a:rPr>
              <a:t>Cumplimiento normativo Legal ambiental</a:t>
            </a:r>
            <a:endParaRPr lang="es-CO" sz="1600" b="1">
              <a:solidFill>
                <a:srgbClr val="7AC45C"/>
              </a:solidFill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0007A53-3AB4-C996-B346-1D70FC205A4A}"/>
              </a:ext>
            </a:extLst>
          </p:cNvPr>
          <p:cNvSpPr txBox="1"/>
          <p:nvPr/>
        </p:nvSpPr>
        <p:spPr>
          <a:xfrm>
            <a:off x="3655235" y="1161320"/>
            <a:ext cx="46961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457200"/>
            <a:r>
              <a:rPr lang="es-MX" b="1">
                <a:solidFill>
                  <a:schemeClr val="bg2">
                    <a:lumMod val="25000"/>
                  </a:schemeClr>
                </a:solidFill>
                <a:latin typeface="+mn-lt"/>
              </a:rPr>
              <a:t>Proceso de identificación de las condiciones legales ambientales de la MAPE, acorde a marco normativo aplicable a cada país.</a:t>
            </a:r>
            <a:endParaRPr lang="es-CO" b="1">
              <a:solidFill>
                <a:schemeClr val="bg2">
                  <a:lumMod val="25000"/>
                </a:schemeClr>
              </a:solidFill>
              <a:latin typeface="+mn-lt"/>
              <a:cs typeface="Century Schoolbook"/>
            </a:endParaRPr>
          </a:p>
        </p:txBody>
      </p:sp>
      <p:grpSp>
        <p:nvGrpSpPr>
          <p:cNvPr id="17" name="Grupo 9">
            <a:extLst>
              <a:ext uri="{FF2B5EF4-FFF2-40B4-BE49-F238E27FC236}">
                <a16:creationId xmlns:a16="http://schemas.microsoft.com/office/drawing/2014/main" id="{4637125B-02E8-A755-D867-84A6D6DB0893}"/>
              </a:ext>
            </a:extLst>
          </p:cNvPr>
          <p:cNvGrpSpPr/>
          <p:nvPr/>
        </p:nvGrpSpPr>
        <p:grpSpPr>
          <a:xfrm>
            <a:off x="3350587" y="2516356"/>
            <a:ext cx="1436192" cy="950015"/>
            <a:chOff x="658102" y="3448796"/>
            <a:chExt cx="2968114" cy="1751360"/>
          </a:xfrm>
        </p:grpSpPr>
        <p:pic>
          <p:nvPicPr>
            <p:cNvPr id="18" name="Picture 12">
              <a:extLst>
                <a:ext uri="{FF2B5EF4-FFF2-40B4-BE49-F238E27FC236}">
                  <a16:creationId xmlns:a16="http://schemas.microsoft.com/office/drawing/2014/main" id="{B06DDDBF-AEDB-9710-4B29-AADA04A65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5706" y="3448796"/>
              <a:ext cx="526932" cy="536990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19" name="Picture 1" descr="MinAmbiente aclaró disposiciones sobre la solicitud y expedición de la licencia  ambiental temporal para la explotación de pequeña minería">
              <a:extLst>
                <a:ext uri="{FF2B5EF4-FFF2-40B4-BE49-F238E27FC236}">
                  <a16:creationId xmlns:a16="http://schemas.microsoft.com/office/drawing/2014/main" id="{C5BB4977-4F39-B01F-2931-2360ADC05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102" y="3452948"/>
              <a:ext cx="2968114" cy="1747208"/>
            </a:xfrm>
            <a:prstGeom prst="rect">
              <a:avLst/>
            </a:prstGeom>
            <a:noFill/>
            <a:ln cap="flat">
              <a:noFill/>
            </a:ln>
          </p:spPr>
        </p:pic>
      </p:grpSp>
      <p:pic>
        <p:nvPicPr>
          <p:cNvPr id="21" name="Imagen 20">
            <a:extLst>
              <a:ext uri="{FF2B5EF4-FFF2-40B4-BE49-F238E27FC236}">
                <a16:creationId xmlns:a16="http://schemas.microsoft.com/office/drawing/2014/main" id="{AE323FCD-2074-F837-A6EF-AB0B0B60E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5784" y="3654893"/>
            <a:ext cx="1447800" cy="85725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567DEEC8-49D2-DEAE-601F-5481EE88F9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859" y="3654893"/>
            <a:ext cx="1468219" cy="85725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8E65430C-EC5F-8FFE-96EF-7E70449DE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8291" y="3661711"/>
            <a:ext cx="1329264" cy="880687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9B6C446C-6CF9-979E-1FB9-6F6ED0003A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4439" y="2615820"/>
            <a:ext cx="1436191" cy="770076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AC4D91E5-5B71-7F2B-3EF0-252C7695D4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8291" y="2554061"/>
            <a:ext cx="1329264" cy="831835"/>
          </a:xfrm>
          <a:prstGeom prst="rect">
            <a:avLst/>
          </a:prstGeom>
        </p:spPr>
      </p:pic>
      <p:pic>
        <p:nvPicPr>
          <p:cNvPr id="30" name="Picture 6">
            <a:extLst>
              <a:ext uri="{FF2B5EF4-FFF2-40B4-BE49-F238E27FC236}">
                <a16:creationId xmlns:a16="http://schemas.microsoft.com/office/drawing/2014/main" id="{2DCEC120-6D60-ED2A-711F-66D278C8A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33" y="1841190"/>
            <a:ext cx="1833719" cy="275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9EC36A5B-1B52-1513-C860-004917DF7B76}"/>
              </a:ext>
            </a:extLst>
          </p:cNvPr>
          <p:cNvSpPr txBox="1"/>
          <p:nvPr/>
        </p:nvSpPr>
        <p:spPr>
          <a:xfrm>
            <a:off x="4767649" y="2152104"/>
            <a:ext cx="19007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noProof="1">
                <a:solidFill>
                  <a:schemeClr val="tx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Permisos Vigentes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4C3F0B88-FDFD-7D5B-15E8-E24C10A0863D}"/>
              </a:ext>
            </a:extLst>
          </p:cNvPr>
          <p:cNvSpPr txBox="1"/>
          <p:nvPr/>
        </p:nvSpPr>
        <p:spPr>
          <a:xfrm>
            <a:off x="467410" y="4372076"/>
            <a:ext cx="22288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noProof="1">
                <a:solidFill>
                  <a:schemeClr val="tx1"/>
                </a:solidFill>
                <a:latin typeface="Roboto" pitchFamily="2" charset="0"/>
                <a:ea typeface="Roboto" pitchFamily="2" charset="0"/>
              </a:rPr>
              <a:t>Cumplimiento de Compromisos</a:t>
            </a:r>
          </a:p>
        </p:txBody>
      </p:sp>
    </p:spTree>
    <p:extLst>
      <p:ext uri="{BB962C8B-B14F-4D97-AF65-F5344CB8AC3E}">
        <p14:creationId xmlns:p14="http://schemas.microsoft.com/office/powerpoint/2010/main" val="795054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7ADA4C32-DBBC-3CA3-6A3E-D7B68B09F711}"/>
              </a:ext>
            </a:extLst>
          </p:cNvPr>
          <p:cNvGrpSpPr/>
          <p:nvPr/>
        </p:nvGrpSpPr>
        <p:grpSpPr>
          <a:xfrm>
            <a:off x="566737" y="228600"/>
            <a:ext cx="8010525" cy="600075"/>
            <a:chOff x="2273617" y="1014412"/>
            <a:chExt cx="2158365" cy="1352550"/>
          </a:xfrm>
        </p:grpSpPr>
        <p:sp>
          <p:nvSpPr>
            <p:cNvPr id="3" name="Rectángulo: esquinas redondeadas 2">
              <a:extLst>
                <a:ext uri="{FF2B5EF4-FFF2-40B4-BE49-F238E27FC236}">
                  <a16:creationId xmlns:a16="http://schemas.microsoft.com/office/drawing/2014/main" id="{513CD142-EAAF-D613-D630-04A81B71AB77}"/>
                </a:ext>
              </a:extLst>
            </p:cNvPr>
            <p:cNvSpPr/>
            <p:nvPr/>
          </p:nvSpPr>
          <p:spPr>
            <a:xfrm>
              <a:off x="2273617" y="1014412"/>
              <a:ext cx="2158365" cy="135255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2393153"/>
                <a:satOff val="13982"/>
                <a:lumOff val="490"/>
                <a:alphaOff val="0"/>
              </a:schemeClr>
            </a:fillRef>
            <a:effectRef idx="0">
              <a:schemeClr val="accent2">
                <a:hueOff val="-2393153"/>
                <a:satOff val="13982"/>
                <a:lumOff val="49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4" name="Rectángulo: esquinas redondeadas 4">
              <a:extLst>
                <a:ext uri="{FF2B5EF4-FFF2-40B4-BE49-F238E27FC236}">
                  <a16:creationId xmlns:a16="http://schemas.microsoft.com/office/drawing/2014/main" id="{937161C2-93B6-EFCD-D6AE-D20937D9701C}"/>
                </a:ext>
              </a:extLst>
            </p:cNvPr>
            <p:cNvSpPr txBox="1"/>
            <p:nvPr/>
          </p:nvSpPr>
          <p:spPr>
            <a:xfrm>
              <a:off x="2339643" y="1080435"/>
              <a:ext cx="2026313" cy="12204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900" b="1" kern="1200"/>
                <a:t>Identificación de requerimientos ambientales y sociales</a:t>
              </a:r>
            </a:p>
          </p:txBody>
        </p:sp>
      </p:grp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8C24082-B355-6274-4B99-D0229E7BE7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393449"/>
              </p:ext>
            </p:extLst>
          </p:nvPr>
        </p:nvGraphicFramePr>
        <p:xfrm>
          <a:off x="2688272" y="2008232"/>
          <a:ext cx="5605780" cy="2355787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2347913">
                  <a:extLst>
                    <a:ext uri="{9D8B030D-6E8A-4147-A177-3AD203B41FA5}">
                      <a16:colId xmlns:a16="http://schemas.microsoft.com/office/drawing/2014/main" val="2545098969"/>
                    </a:ext>
                  </a:extLst>
                </a:gridCol>
                <a:gridCol w="3257867">
                  <a:extLst>
                    <a:ext uri="{9D8B030D-6E8A-4147-A177-3AD203B41FA5}">
                      <a16:colId xmlns:a16="http://schemas.microsoft.com/office/drawing/2014/main" val="3832579240"/>
                    </a:ext>
                  </a:extLst>
                </a:gridCol>
              </a:tblGrid>
              <a:tr h="2705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200">
                          <a:effectLst/>
                        </a:rPr>
                        <a:t>Permisos</a:t>
                      </a:r>
                      <a:r>
                        <a:rPr lang="en-US" sz="1200">
                          <a:effectLst/>
                        </a:rPr>
                        <a:t> Ambientales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O" sz="1200">
                          <a:effectLst/>
                        </a:rPr>
                        <a:t>Responsabilidad Ambiental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6731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CO" sz="1200" b="0" kern="1200">
                          <a:effectLst/>
                        </a:rPr>
                        <a:t>Procesos de formalización ambiental minera.</a:t>
                      </a:r>
                      <a:endParaRPr lang="es-CO" sz="1100" b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CO" sz="1200" b="0" kern="1200">
                          <a:effectLst/>
                        </a:rPr>
                        <a:t>Contestación de documentos ambientales en plazos establecidos.</a:t>
                      </a:r>
                      <a:endParaRPr lang="es-CO" sz="1100" b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CO" sz="1200" b="0" kern="1200">
                          <a:effectLst/>
                        </a:rPr>
                        <a:t>Trámite de permisos para uso o aprovechamiento de recursos naturales.</a:t>
                      </a:r>
                      <a:endParaRPr lang="es-CO" sz="11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Cumplimiento de acciones de manejo.</a:t>
                      </a:r>
                      <a:endParaRPr lang="es-CO" sz="1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Los mineros y mineras conocen los compromisos ambientales.</a:t>
                      </a:r>
                      <a:endParaRPr lang="es-CO" sz="1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Conceptos favorables ante las autoridades ambientales.</a:t>
                      </a:r>
                      <a:endParaRPr lang="es-CO" sz="1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Presentación de informes o reportes periódicos, según normatividad.</a:t>
                      </a:r>
                      <a:endParaRPr lang="es-CO" sz="1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Atención a requerimientos de la autoridad en los tiempos establecidos.</a:t>
                      </a:r>
                      <a:endParaRPr lang="es-CO" sz="110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CO" sz="1200">
                          <a:effectLst/>
                        </a:rPr>
                        <a:t>Atención a quejas de la comunidad.</a:t>
                      </a:r>
                      <a:endParaRPr lang="es-CO" sz="1100">
                        <a:effectLst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2789167"/>
                  </a:ext>
                </a:extLst>
              </a:tr>
            </a:tbl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273D2DF4-6427-A8F7-871E-B8B712D883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98" r="9056"/>
          <a:stretch/>
        </p:blipFill>
        <p:spPr>
          <a:xfrm>
            <a:off x="352424" y="2009650"/>
            <a:ext cx="2219325" cy="1964054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34F13A9-08D4-2F8E-A419-AF444B611B3C}"/>
              </a:ext>
            </a:extLst>
          </p:cNvPr>
          <p:cNvSpPr txBox="1"/>
          <p:nvPr/>
        </p:nvSpPr>
        <p:spPr>
          <a:xfrm>
            <a:off x="495300" y="1074024"/>
            <a:ext cx="7915275" cy="101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s-CO" sz="1300">
                <a:latin typeface="+mn-lt"/>
              </a:rPr>
              <a:t>Por medio de la </a:t>
            </a:r>
            <a:r>
              <a:rPr lang="es-CO" sz="13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Guía para verificación de cumplimiento de requisitos normativos y compromisos ambientales y el </a:t>
            </a:r>
            <a:r>
              <a:rPr lang="es-CO" sz="130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Normograma: Formato de validación de documentos ambientales</a:t>
            </a:r>
            <a:r>
              <a:rPr lang="es-CO" sz="130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de ARM, se evalúa el estado de los permisos y responsabilidades ambientales de la MAPE, teniendo en cuenta:.</a:t>
            </a:r>
            <a:endParaRPr lang="es-CO" sz="13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8689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8842FB88-10FA-91D1-C354-78790AB5D0DB}"/>
              </a:ext>
            </a:extLst>
          </p:cNvPr>
          <p:cNvGrpSpPr/>
          <p:nvPr/>
        </p:nvGrpSpPr>
        <p:grpSpPr>
          <a:xfrm>
            <a:off x="342900" y="190501"/>
            <a:ext cx="8458200" cy="533400"/>
            <a:chOff x="4540031" y="1014412"/>
            <a:chExt cx="2158365" cy="1352550"/>
          </a:xfrm>
        </p:grpSpPr>
        <p:sp>
          <p:nvSpPr>
            <p:cNvPr id="3" name="Rectángulo: esquinas redondeadas 2">
              <a:extLst>
                <a:ext uri="{FF2B5EF4-FFF2-40B4-BE49-F238E27FC236}">
                  <a16:creationId xmlns:a16="http://schemas.microsoft.com/office/drawing/2014/main" id="{B54AEEE6-CFC4-0328-F616-457E53EC6763}"/>
                </a:ext>
              </a:extLst>
            </p:cNvPr>
            <p:cNvSpPr/>
            <p:nvPr/>
          </p:nvSpPr>
          <p:spPr>
            <a:xfrm>
              <a:off x="4540031" y="1014412"/>
              <a:ext cx="2158365" cy="135255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4786307"/>
                <a:satOff val="27964"/>
                <a:lumOff val="980"/>
                <a:alphaOff val="0"/>
              </a:schemeClr>
            </a:fillRef>
            <a:effectRef idx="0">
              <a:schemeClr val="accent2">
                <a:hueOff val="-4786307"/>
                <a:satOff val="27964"/>
                <a:lumOff val="98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4" name="Rectángulo: esquinas redondeadas 4">
              <a:extLst>
                <a:ext uri="{FF2B5EF4-FFF2-40B4-BE49-F238E27FC236}">
                  <a16:creationId xmlns:a16="http://schemas.microsoft.com/office/drawing/2014/main" id="{6F3B667E-36B2-B361-D658-04E8D607A9AD}"/>
                </a:ext>
              </a:extLst>
            </p:cNvPr>
            <p:cNvSpPr txBox="1"/>
            <p:nvPr/>
          </p:nvSpPr>
          <p:spPr>
            <a:xfrm>
              <a:off x="4581351" y="1080436"/>
              <a:ext cx="2026313" cy="12204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900" b="1" kern="1200"/>
                <a:t>Matriz de evaluación y seguimiento ambiental</a:t>
              </a:r>
            </a:p>
          </p:txBody>
        </p:sp>
      </p:grpSp>
      <p:grpSp>
        <p:nvGrpSpPr>
          <p:cNvPr id="5" name="Group 3">
            <a:extLst>
              <a:ext uri="{FF2B5EF4-FFF2-40B4-BE49-F238E27FC236}">
                <a16:creationId xmlns:a16="http://schemas.microsoft.com/office/drawing/2014/main" id="{E5B2EA9C-7B79-1CC0-577F-D66CB44A5625}"/>
              </a:ext>
            </a:extLst>
          </p:cNvPr>
          <p:cNvGrpSpPr/>
          <p:nvPr/>
        </p:nvGrpSpPr>
        <p:grpSpPr>
          <a:xfrm>
            <a:off x="1046513" y="3503299"/>
            <a:ext cx="6966254" cy="957821"/>
            <a:chOff x="923033" y="5157198"/>
            <a:chExt cx="9058061" cy="1029600"/>
          </a:xfrm>
        </p:grpSpPr>
        <p:sp>
          <p:nvSpPr>
            <p:cNvPr id="6" name="Rounded Rectangle 7">
              <a:extLst>
                <a:ext uri="{FF2B5EF4-FFF2-40B4-BE49-F238E27FC236}">
                  <a16:creationId xmlns:a16="http://schemas.microsoft.com/office/drawing/2014/main" id="{E67A089F-B719-A2CD-F031-F07379629FD5}"/>
                </a:ext>
              </a:extLst>
            </p:cNvPr>
            <p:cNvSpPr/>
            <p:nvPr/>
          </p:nvSpPr>
          <p:spPr>
            <a:xfrm rot="16200000" flipH="1">
              <a:off x="4943699" y="1136533"/>
              <a:ext cx="1016729" cy="9058060"/>
            </a:xfrm>
            <a:prstGeom prst="roundRect">
              <a:avLst>
                <a:gd name="adj" fmla="val 21357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marL="2078523" indent="-285750" defTabSz="1219170">
                <a:buFont typeface="Arial" panose="020B0604020202020204" pitchFamily="34" charset="0"/>
                <a:buChar char="•"/>
                <a:defRPr/>
              </a:pPr>
              <a:r>
                <a:rPr lang="es-ES" altLang="ko-KR" sz="1467">
                  <a:solidFill>
                    <a:schemeClr val="bg2">
                      <a:lumMod val="75000"/>
                    </a:schemeClr>
                  </a:solidFill>
                  <a:latin typeface="Arial"/>
                  <a:cs typeface="Arial" pitchFamily="34" charset="0"/>
                </a:rPr>
                <a:t>Capacitaciones</a:t>
              </a:r>
            </a:p>
            <a:p>
              <a:pPr marL="2078523" indent="-285750" defTabSz="1219170">
                <a:buFont typeface="Arial" panose="020B0604020202020204" pitchFamily="34" charset="0"/>
                <a:buChar char="•"/>
                <a:defRPr/>
              </a:pPr>
              <a:r>
                <a:rPr lang="es-ES" altLang="ko-KR" sz="1467">
                  <a:solidFill>
                    <a:schemeClr val="bg2">
                      <a:lumMod val="75000"/>
                    </a:schemeClr>
                  </a:solidFill>
                  <a:latin typeface="Arial"/>
                  <a:cs typeface="Arial" pitchFamily="34" charset="0"/>
                </a:rPr>
                <a:t>Talleres </a:t>
              </a:r>
            </a:p>
            <a:p>
              <a:pPr marL="2078523" indent="-285750" defTabSz="1219170">
                <a:buFont typeface="Arial" panose="020B0604020202020204" pitchFamily="34" charset="0"/>
                <a:buChar char="•"/>
                <a:defRPr/>
              </a:pPr>
              <a:r>
                <a:rPr lang="es-ES" altLang="ko-KR" sz="1467">
                  <a:solidFill>
                    <a:schemeClr val="bg2">
                      <a:lumMod val="75000"/>
                    </a:schemeClr>
                  </a:solidFill>
                  <a:latin typeface="Arial"/>
                  <a:cs typeface="Arial" pitchFamily="34" charset="0"/>
                </a:rPr>
                <a:t>Visitas, seguimiento y asesoría continua</a:t>
              </a:r>
            </a:p>
            <a:p>
              <a:pPr marL="2078523" indent="-285750" defTabSz="1219170">
                <a:buFont typeface="Arial" panose="020B0604020202020204" pitchFamily="34" charset="0"/>
                <a:buChar char="•"/>
                <a:defRPr/>
              </a:pPr>
              <a:r>
                <a:rPr lang="es-ES" altLang="ko-KR" sz="1467">
                  <a:solidFill>
                    <a:schemeClr val="bg2">
                      <a:lumMod val="75000"/>
                    </a:schemeClr>
                  </a:solidFill>
                  <a:latin typeface="Arial"/>
                  <a:cs typeface="Arial" pitchFamily="34" charset="0"/>
                </a:rPr>
                <a:t>Aplicación de herramientas  .</a:t>
              </a:r>
              <a:endParaRPr lang="ko-KR" altLang="en-US" sz="1400">
                <a:solidFill>
                  <a:schemeClr val="bg2">
                    <a:lumMod val="75000"/>
                  </a:schemeClr>
                </a:solidFill>
                <a:latin typeface="Arial"/>
                <a:cs typeface="Arial" pitchFamily="34" charset="0"/>
              </a:endParaRPr>
            </a:p>
          </p:txBody>
        </p:sp>
        <p:sp>
          <p:nvSpPr>
            <p:cNvPr id="7" name="Round Same Side Corner Rectangle 8">
              <a:extLst>
                <a:ext uri="{FF2B5EF4-FFF2-40B4-BE49-F238E27FC236}">
                  <a16:creationId xmlns:a16="http://schemas.microsoft.com/office/drawing/2014/main" id="{FD748170-29DE-B086-6C51-34AF07B190B7}"/>
                </a:ext>
              </a:extLst>
            </p:cNvPr>
            <p:cNvSpPr/>
            <p:nvPr/>
          </p:nvSpPr>
          <p:spPr>
            <a:xfrm rot="16200000">
              <a:off x="1337657" y="4742574"/>
              <a:ext cx="1029600" cy="1858847"/>
            </a:xfrm>
            <a:prstGeom prst="round2SameRect">
              <a:avLst/>
            </a:prstGeom>
            <a:solidFill>
              <a:srgbClr val="51C3F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" rtlCol="0" anchor="ctr"/>
            <a:lstStyle/>
            <a:p>
              <a:pPr defTabSz="1219170">
                <a:defRPr/>
              </a:pPr>
              <a:r>
                <a:rPr lang="es-ES" altLang="ko-KR" sz="1467">
                  <a:solidFill>
                    <a:schemeClr val="bg1"/>
                  </a:solidFill>
                  <a:latin typeface="Roboto" pitchFamily="2" charset="0"/>
                  <a:ea typeface="Roboto" pitchFamily="2" charset="0"/>
                  <a:cs typeface="Arial" pitchFamily="34" charset="0"/>
                </a:rPr>
                <a:t>Generación de capacidades:</a:t>
              </a:r>
              <a:endParaRPr lang="ko-KR" altLang="en-US" sz="2667">
                <a:solidFill>
                  <a:schemeClr val="bg1"/>
                </a:solidFill>
                <a:latin typeface="Roboto" pitchFamily="2" charset="0"/>
                <a:cs typeface="Arial" pitchFamily="34" charset="0"/>
              </a:endParaRPr>
            </a:p>
          </p:txBody>
        </p:sp>
      </p:grpSp>
      <p:pic>
        <p:nvPicPr>
          <p:cNvPr id="11" name="Imagen 10">
            <a:extLst>
              <a:ext uri="{FF2B5EF4-FFF2-40B4-BE49-F238E27FC236}">
                <a16:creationId xmlns:a16="http://schemas.microsoft.com/office/drawing/2014/main" id="{0A7567C7-9417-2101-837C-78FAD159E0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21" t="33140" r="14063" b="14613"/>
          <a:stretch/>
        </p:blipFill>
        <p:spPr>
          <a:xfrm>
            <a:off x="3985933" y="1334534"/>
            <a:ext cx="4881842" cy="1783263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7345E63-8481-3F3F-3064-B62CD0260B61}"/>
              </a:ext>
            </a:extLst>
          </p:cNvPr>
          <p:cNvSpPr txBox="1"/>
          <p:nvPr/>
        </p:nvSpPr>
        <p:spPr>
          <a:xfrm>
            <a:off x="4707591" y="875329"/>
            <a:ext cx="3305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/>
              <a:t>Plan de sostenibilidad ambiental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FD28F8E-C9BB-2711-1BE2-6BACB6A4F316}"/>
              </a:ext>
            </a:extLst>
          </p:cNvPr>
          <p:cNvSpPr txBox="1"/>
          <p:nvPr/>
        </p:nvSpPr>
        <p:spPr>
          <a:xfrm>
            <a:off x="276225" y="1355590"/>
            <a:ext cx="33813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>
                <a:solidFill>
                  <a:schemeClr val="tx1"/>
                </a:solidFill>
                <a:latin typeface="+mn-lt"/>
              </a:rPr>
              <a:t>Por medio del Plan de sostenibilidad de la MAPE, se  </a:t>
            </a:r>
            <a:r>
              <a:rPr lang="es-CO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  <a:ea typeface="Calibri" panose="020F0502020204030204" pitchFamily="34" charset="0"/>
              </a:rPr>
              <a:t>promueve acciones y </a:t>
            </a:r>
            <a:r>
              <a:rPr lang="es-CO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</a:rPr>
              <a:t> medidas para la </a:t>
            </a:r>
            <a:r>
              <a:rPr lang="es-CO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  <a:ea typeface="Calibri" panose="020F0502020204030204" pitchFamily="34" charset="0"/>
              </a:rPr>
              <a:t>prevención, mitigación/ corrección de los potenciales impactos ambientales </a:t>
            </a:r>
            <a:r>
              <a:rPr lang="es-CO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</a:rPr>
              <a:t>de los recursos naturales, dando como  resultado generación de capacidades en cada unidad minera.</a:t>
            </a:r>
            <a:endParaRPr lang="es-CO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2476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/>
          <p:nvPr/>
        </p:nvSpPr>
        <p:spPr>
          <a:xfrm>
            <a:off x="-2374" y="0"/>
            <a:ext cx="9144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title"/>
          </p:nvPr>
        </p:nvSpPr>
        <p:spPr>
          <a:xfrm>
            <a:off x="311700" y="6659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b="1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Que esperamos con la Implementación </a:t>
            </a:r>
            <a:endParaRPr/>
          </a:p>
        </p:txBody>
      </p:sp>
      <p:sp>
        <p:nvSpPr>
          <p:cNvPr id="133" name="Google Shape;133;p17"/>
          <p:cNvSpPr/>
          <p:nvPr/>
        </p:nvSpPr>
        <p:spPr>
          <a:xfrm>
            <a:off x="5194153" y="1904974"/>
            <a:ext cx="3392286" cy="510786"/>
          </a:xfrm>
          <a:prstGeom prst="flowChartTerminator">
            <a:avLst/>
          </a:prstGeom>
          <a:solidFill>
            <a:srgbClr val="68B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/>
              <a:t>SOSTENIBILIDAD</a:t>
            </a:r>
            <a:endParaRPr b="1"/>
          </a:p>
        </p:txBody>
      </p:sp>
      <p:sp>
        <p:nvSpPr>
          <p:cNvPr id="134" name="Google Shape;134;p17"/>
          <p:cNvSpPr/>
          <p:nvPr/>
        </p:nvSpPr>
        <p:spPr>
          <a:xfrm>
            <a:off x="3232478" y="1904974"/>
            <a:ext cx="2873778" cy="510786"/>
          </a:xfrm>
          <a:prstGeom prst="flowChartTerminator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/>
              <a:t>ECOSISTEMAS</a:t>
            </a:r>
            <a:endParaRPr b="1"/>
          </a:p>
        </p:txBody>
      </p:sp>
      <p:sp>
        <p:nvSpPr>
          <p:cNvPr id="135" name="Google Shape;135;p17"/>
          <p:cNvSpPr/>
          <p:nvPr/>
        </p:nvSpPr>
        <p:spPr>
          <a:xfrm>
            <a:off x="739237" y="1904974"/>
            <a:ext cx="3192001" cy="510786"/>
          </a:xfrm>
          <a:prstGeom prst="flowChartTerminator">
            <a:avLst/>
          </a:prstGeom>
          <a:solidFill>
            <a:srgbClr val="E06C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/>
              <a:t>MINEROS </a:t>
            </a:r>
            <a:endParaRPr b="1"/>
          </a:p>
        </p:txBody>
      </p:sp>
      <p:sp>
        <p:nvSpPr>
          <p:cNvPr id="136" name="Google Shape;136;p17"/>
          <p:cNvSpPr/>
          <p:nvPr/>
        </p:nvSpPr>
        <p:spPr>
          <a:xfrm rot="10800000">
            <a:off x="2346750" y="2360525"/>
            <a:ext cx="345000" cy="276000"/>
          </a:xfrm>
          <a:prstGeom prst="triangle">
            <a:avLst>
              <a:gd name="adj" fmla="val 50000"/>
            </a:avLst>
          </a:prstGeom>
          <a:solidFill>
            <a:srgbClr val="E06C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7"/>
          <p:cNvSpPr/>
          <p:nvPr/>
        </p:nvSpPr>
        <p:spPr>
          <a:xfrm rot="10800000">
            <a:off x="4486425" y="2360525"/>
            <a:ext cx="345000" cy="276000"/>
          </a:xfrm>
          <a:prstGeom prst="triangle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7"/>
          <p:cNvSpPr/>
          <p:nvPr/>
        </p:nvSpPr>
        <p:spPr>
          <a:xfrm rot="10800000">
            <a:off x="6529475" y="2295650"/>
            <a:ext cx="345000" cy="276000"/>
          </a:xfrm>
          <a:prstGeom prst="triangle">
            <a:avLst>
              <a:gd name="adj" fmla="val 50000"/>
            </a:avLst>
          </a:prstGeom>
          <a:solidFill>
            <a:srgbClr val="68B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7"/>
          <p:cNvSpPr txBox="1">
            <a:spLocks noGrp="1"/>
          </p:cNvSpPr>
          <p:nvPr>
            <p:ph type="title"/>
          </p:nvPr>
        </p:nvSpPr>
        <p:spPr>
          <a:xfrm>
            <a:off x="1257198" y="3666793"/>
            <a:ext cx="1906858" cy="10785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800" b="1">
                <a:solidFill>
                  <a:srgbClr val="E06C26"/>
                </a:solidFill>
                <a:latin typeface="Open Sans"/>
                <a:ea typeface="Open Sans"/>
                <a:cs typeface="Open Sans"/>
                <a:sym typeface="Open Sans"/>
              </a:rPr>
              <a:t>Capacitados y </a:t>
            </a:r>
            <a:r>
              <a:rPr lang="es-419" sz="1800">
                <a:solidFill>
                  <a:srgbClr val="E06C26"/>
                </a:solidFill>
                <a:ea typeface="Open Sans"/>
                <a:sym typeface="Open Sans"/>
              </a:rPr>
              <a:t>conscientes</a:t>
            </a:r>
            <a:endParaRPr lang="es-MX" sz="1820" b="1">
              <a:solidFill>
                <a:srgbClr val="E06C26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143" name="Google Shape;143;p17"/>
          <p:cNvSpPr txBox="1">
            <a:spLocks noGrp="1"/>
          </p:cNvSpPr>
          <p:nvPr>
            <p:ph type="title"/>
          </p:nvPr>
        </p:nvSpPr>
        <p:spPr>
          <a:xfrm>
            <a:off x="3790725" y="3601695"/>
            <a:ext cx="2081400" cy="13218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820" b="1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Protección, conservación, Rehabilitación de Ecosistemas </a:t>
            </a:r>
            <a:endParaRPr sz="1820" b="1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Google Shape;282;p24">
            <a:extLst>
              <a:ext uri="{FF2B5EF4-FFF2-40B4-BE49-F238E27FC236}">
                <a16:creationId xmlns:a16="http://schemas.microsoft.com/office/drawing/2014/main" id="{5D456726-EE95-4903-8FB3-B97F1604B91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8109" t="47784" r="73016" b="33477"/>
          <a:stretch/>
        </p:blipFill>
        <p:spPr>
          <a:xfrm>
            <a:off x="1891573" y="2583635"/>
            <a:ext cx="970751" cy="96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77;p24">
            <a:extLst>
              <a:ext uri="{FF2B5EF4-FFF2-40B4-BE49-F238E27FC236}">
                <a16:creationId xmlns:a16="http://schemas.microsoft.com/office/drawing/2014/main" id="{B58FABFE-FD04-D38C-9784-360D4EB3A2A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52662" t="25474" r="31243" b="55786"/>
          <a:stretch/>
        </p:blipFill>
        <p:spPr>
          <a:xfrm>
            <a:off x="4245037" y="2610152"/>
            <a:ext cx="827775" cy="96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75;p24">
            <a:extLst>
              <a:ext uri="{FF2B5EF4-FFF2-40B4-BE49-F238E27FC236}">
                <a16:creationId xmlns:a16="http://schemas.microsoft.com/office/drawing/2014/main" id="{6D547FAF-E3F7-45EB-2E5C-88CDB5D905D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8370" t="45093" r="49965" b="33480"/>
          <a:stretch/>
        </p:blipFill>
        <p:spPr>
          <a:xfrm>
            <a:off x="6288087" y="2551617"/>
            <a:ext cx="827775" cy="8186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2;p17">
            <a:extLst>
              <a:ext uri="{FF2B5EF4-FFF2-40B4-BE49-F238E27FC236}">
                <a16:creationId xmlns:a16="http://schemas.microsoft.com/office/drawing/2014/main" id="{8B4CB7F5-E2DD-BFA5-C859-9B0AAE224077}"/>
              </a:ext>
            </a:extLst>
          </p:cNvPr>
          <p:cNvSpPr txBox="1">
            <a:spLocks/>
          </p:cNvSpPr>
          <p:nvPr/>
        </p:nvSpPr>
        <p:spPr>
          <a:xfrm>
            <a:off x="6153790" y="3488513"/>
            <a:ext cx="1906858" cy="10785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990"/>
            </a:pPr>
            <a:r>
              <a:rPr lang="es-419" sz="1820" b="1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Bienestar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29650" y="216694"/>
            <a:ext cx="297657" cy="297656"/>
            <a:chOff x="0" y="0"/>
            <a:chExt cx="156790" cy="1567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6790" cy="156790"/>
            </a:xfrm>
            <a:custGeom>
              <a:avLst/>
              <a:gdLst/>
              <a:ahLst/>
              <a:cxnLst/>
              <a:rect l="l" t="t" r="r" b="b"/>
              <a:pathLst>
                <a:path w="156790" h="156790">
                  <a:moveTo>
                    <a:pt x="0" y="0"/>
                  </a:moveTo>
                  <a:lnTo>
                    <a:pt x="156790" y="0"/>
                  </a:lnTo>
                  <a:lnTo>
                    <a:pt x="156790" y="156790"/>
                  </a:lnTo>
                  <a:lnTo>
                    <a:pt x="0" y="156790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156790" cy="17584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579096" y="0"/>
            <a:ext cx="6067453" cy="6953157"/>
          </a:xfrm>
          <a:custGeom>
            <a:avLst/>
            <a:gdLst/>
            <a:ahLst/>
            <a:cxnLst/>
            <a:rect l="l" t="t" r="r" b="b"/>
            <a:pathLst>
              <a:path w="12134906" h="13906314">
                <a:moveTo>
                  <a:pt x="0" y="0"/>
                </a:moveTo>
                <a:lnTo>
                  <a:pt x="12134906" y="0"/>
                </a:lnTo>
                <a:lnTo>
                  <a:pt x="12134906" y="13906314"/>
                </a:lnTo>
                <a:lnTo>
                  <a:pt x="0" y="139063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0174" t="-28836" r="-36824"/>
            </a:stretch>
          </a:blipFill>
        </p:spPr>
        <p:txBody>
          <a:bodyPr/>
          <a:lstStyle/>
          <a:p>
            <a:pPr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grpSp>
        <p:nvGrpSpPr>
          <p:cNvPr id="6" name="Group 6"/>
          <p:cNvGrpSpPr>
            <a:grpSpLocks noGrp="1" noUngrp="1" noRot="1" noMove="1" noResize="1"/>
          </p:cNvGrpSpPr>
          <p:nvPr/>
        </p:nvGrpSpPr>
        <p:grpSpPr>
          <a:xfrm>
            <a:off x="-125462" y="-48788"/>
            <a:ext cx="4953529" cy="5300348"/>
            <a:chOff x="0" y="0"/>
            <a:chExt cx="2609266" cy="2791953"/>
          </a:xfrm>
        </p:grpSpPr>
        <p:sp>
          <p:nvSpPr>
            <p:cNvPr id="7" name="Freeform 7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609267" cy="2791953"/>
            </a:xfrm>
            <a:custGeom>
              <a:avLst/>
              <a:gdLst/>
              <a:ahLst/>
              <a:cxnLst/>
              <a:rect l="l" t="t" r="r" b="b"/>
              <a:pathLst>
                <a:path w="2609267" h="2791953">
                  <a:moveTo>
                    <a:pt x="0" y="0"/>
                  </a:moveTo>
                  <a:lnTo>
                    <a:pt x="2609267" y="0"/>
                  </a:lnTo>
                  <a:lnTo>
                    <a:pt x="2609267" y="2791953"/>
                  </a:lnTo>
                  <a:lnTo>
                    <a:pt x="0" y="2791953"/>
                  </a:lnTo>
                  <a:close/>
                </a:path>
              </a:pathLst>
            </a:custGeom>
            <a:solidFill>
              <a:srgbClr val="00809E">
                <a:alpha val="63922"/>
              </a:srgbClr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19050"/>
              <a:ext cx="2609266" cy="2811003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" name="Group 9"/>
          <p:cNvGrpSpPr>
            <a:grpSpLocks/>
          </p:cNvGrpSpPr>
          <p:nvPr/>
        </p:nvGrpSpPr>
        <p:grpSpPr>
          <a:xfrm>
            <a:off x="3583859" y="-817846"/>
            <a:ext cx="2876596" cy="5961346"/>
            <a:chOff x="-489047" y="-19050"/>
            <a:chExt cx="1515244" cy="3104962"/>
          </a:xfrm>
        </p:grpSpPr>
        <p:sp>
          <p:nvSpPr>
            <p:cNvPr id="10" name="Freeform 10"/>
            <p:cNvSpPr>
              <a:spLocks/>
            </p:cNvSpPr>
            <p:nvPr/>
          </p:nvSpPr>
          <p:spPr>
            <a:xfrm>
              <a:off x="-489047" y="-9525"/>
              <a:ext cx="1026197" cy="3085912"/>
            </a:xfrm>
            <a:custGeom>
              <a:avLst/>
              <a:gdLst/>
              <a:ahLst/>
              <a:cxnLst/>
              <a:rect l="l" t="t" r="r" b="b"/>
              <a:pathLst>
                <a:path w="1026197" h="3085912">
                  <a:moveTo>
                    <a:pt x="0" y="0"/>
                  </a:moveTo>
                  <a:lnTo>
                    <a:pt x="1026197" y="0"/>
                  </a:lnTo>
                  <a:lnTo>
                    <a:pt x="1026197" y="3085912"/>
                  </a:lnTo>
                  <a:lnTo>
                    <a:pt x="0" y="30859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TextBox 11"/>
            <p:cNvSpPr txBox="1">
              <a:spLocks/>
            </p:cNvSpPr>
            <p:nvPr/>
          </p:nvSpPr>
          <p:spPr>
            <a:xfrm>
              <a:off x="0" y="-19050"/>
              <a:ext cx="1026197" cy="3104962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-5604197" y="6077116"/>
            <a:ext cx="347663" cy="105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53"/>
              </a:lnSpc>
              <a:buClrTx/>
            </a:pPr>
            <a:r>
              <a:rPr lang="en-US" sz="609" kern="1200" spc="108">
                <a:solidFill>
                  <a:srgbClr val="D5D5D5"/>
                </a:solidFill>
                <a:latin typeface="Questrial"/>
                <a:ea typeface="Questrial"/>
                <a:cs typeface="Questrial"/>
                <a:sym typeface="Questrial"/>
              </a:rPr>
              <a:t>61,63%</a:t>
            </a:r>
          </a:p>
        </p:txBody>
      </p:sp>
      <p:sp>
        <p:nvSpPr>
          <p:cNvPr id="27" name="TextBox 27"/>
          <p:cNvSpPr txBox="1"/>
          <p:nvPr/>
        </p:nvSpPr>
        <p:spPr>
          <a:xfrm rot="-5400000">
            <a:off x="-4921768" y="6108717"/>
            <a:ext cx="57150" cy="58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475"/>
              </a:lnSpc>
              <a:buClrTx/>
            </a:pPr>
            <a:r>
              <a:rPr lang="en-US" sz="339" kern="1200">
                <a:solidFill>
                  <a:srgbClr val="B3B3B3"/>
                </a:solidFill>
                <a:latin typeface="Garet Book"/>
                <a:ea typeface="Garet Book"/>
                <a:cs typeface="Garet Book"/>
                <a:sym typeface="Garet Book"/>
              </a:rPr>
              <a:t>0°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-5558111" y="-1929210"/>
            <a:ext cx="404813" cy="142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221"/>
              </a:lnSpc>
              <a:buClrTx/>
            </a:pPr>
            <a:r>
              <a:rPr lang="en-US" sz="872" kern="1200" spc="99">
                <a:solidFill>
                  <a:srgbClr val="342B31"/>
                </a:solidFill>
                <a:latin typeface="Questrial"/>
                <a:ea typeface="Questrial"/>
                <a:cs typeface="Questrial"/>
                <a:sym typeface="Questrial"/>
              </a:rPr>
              <a:t>Finder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-4589159" y="-1897519"/>
            <a:ext cx="671513" cy="104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59"/>
              </a:lnSpc>
              <a:buClrTx/>
            </a:pPr>
            <a:r>
              <a:rPr lang="en-US" sz="614" kern="1200">
                <a:solidFill>
                  <a:srgbClr val="342B31"/>
                </a:solidFill>
                <a:latin typeface="Garet Book"/>
                <a:ea typeface="Garet Book"/>
                <a:cs typeface="Garet Book"/>
                <a:sym typeface="Garet Book"/>
              </a:rPr>
              <a:t>File Edit View Go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-3364568" y="-1927395"/>
            <a:ext cx="938213" cy="13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160"/>
              </a:lnSpc>
              <a:buClrTx/>
            </a:pPr>
            <a:r>
              <a:rPr lang="en-US" sz="828" kern="1200" spc="212">
                <a:solidFill>
                  <a:srgbClr val="342B31"/>
                </a:solidFill>
                <a:latin typeface="Anonymous Pro"/>
                <a:ea typeface="Anonymous Pro"/>
                <a:cs typeface="Anonymous Pro"/>
                <a:sym typeface="Anonymous Pro"/>
              </a:rPr>
              <a:t>Window Help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300268" y="-1905464"/>
            <a:ext cx="133350" cy="128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56"/>
              </a:lnSpc>
              <a:buClrTx/>
            </a:pPr>
            <a:r>
              <a:rPr lang="en-US" sz="754" kern="1200">
                <a:solidFill>
                  <a:srgbClr val="3F373E"/>
                </a:solidFill>
                <a:latin typeface="Raleway"/>
                <a:ea typeface="Raleway"/>
                <a:cs typeface="Raleway"/>
                <a:sym typeface="Raleway"/>
              </a:rPr>
              <a:t>LA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-3257535" y="-1542020"/>
            <a:ext cx="947738" cy="131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146"/>
              </a:lnSpc>
              <a:buClrTx/>
            </a:pPr>
            <a:r>
              <a:rPr lang="en-US" sz="818" kern="1200" spc="133">
                <a:solidFill>
                  <a:srgbClr val="655B56"/>
                </a:solidFill>
                <a:latin typeface="Questrial"/>
                <a:ea typeface="Questrial"/>
                <a:cs typeface="Questrial"/>
                <a:sym typeface="Questrial"/>
              </a:rPr>
              <a:t>(3) WhatsApp x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-1999406" y="-1555878"/>
            <a:ext cx="1095375" cy="142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220"/>
              </a:lnSpc>
              <a:buClrTx/>
            </a:pPr>
            <a:r>
              <a:rPr lang="en-US" sz="871" kern="1200" spc="132">
                <a:solidFill>
                  <a:srgbClr val="645F77"/>
                </a:solidFill>
                <a:latin typeface="Questrial"/>
                <a:ea typeface="Questrial"/>
                <a:cs typeface="Questrial"/>
                <a:sym typeface="Questrial"/>
              </a:rPr>
              <a:t>i ginadamato@ ×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-430262" y="-1529342"/>
            <a:ext cx="609600" cy="106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949"/>
              </a:lnSpc>
              <a:buClrTx/>
            </a:pPr>
            <a:r>
              <a:rPr lang="en-US" sz="678" kern="1200">
                <a:solidFill>
                  <a:srgbClr val="655B56"/>
                </a:solidFill>
                <a:latin typeface="Garet Book"/>
                <a:ea typeface="Garet Book"/>
                <a:cs typeface="Garet Book"/>
                <a:sym typeface="Garet Book"/>
              </a:rPr>
              <a:t>presentación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918674" y="-1540005"/>
            <a:ext cx="942975" cy="117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974"/>
              </a:lnSpc>
              <a:buClrTx/>
            </a:pPr>
            <a:r>
              <a:rPr lang="en-US" sz="696" kern="1200" spc="202">
                <a:solidFill>
                  <a:srgbClr val="655B56"/>
                </a:solidFill>
                <a:latin typeface="Questrial"/>
                <a:ea typeface="Questrial"/>
                <a:cs typeface="Questrial"/>
                <a:sym typeface="Questrial"/>
              </a:rPr>
              <a:t>Comunicaci_ X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311741" y="-1548878"/>
            <a:ext cx="700088" cy="117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44"/>
              </a:lnSpc>
              <a:buClrTx/>
            </a:pPr>
            <a:r>
              <a:rPr lang="en-US" sz="745" kern="1200" spc="45">
                <a:solidFill>
                  <a:srgbClr val="655B56"/>
                </a:solidFill>
                <a:latin typeface="Anonymous Pro"/>
                <a:ea typeface="Anonymous Pro"/>
                <a:cs typeface="Anonymous Pro"/>
                <a:sym typeface="Anonymous Pro"/>
              </a:rPr>
              <a:t>Screenshot 2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3702227" y="-1556040"/>
            <a:ext cx="738188" cy="118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12"/>
              </a:lnSpc>
              <a:buClrTx/>
            </a:pPr>
            <a:r>
              <a:rPr lang="en-US" sz="723" kern="1200" spc="105">
                <a:solidFill>
                  <a:srgbClr val="342B31"/>
                </a:solidFill>
                <a:latin typeface="Questrial"/>
                <a:ea typeface="Questrial"/>
                <a:cs typeface="Questrial"/>
                <a:sym typeface="Questrial"/>
              </a:rPr>
              <a:t>TE ENSEÑO A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5135741" y="-1536976"/>
            <a:ext cx="385763" cy="1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86"/>
              </a:lnSpc>
              <a:buClrTx/>
            </a:pPr>
            <a:r>
              <a:rPr lang="en-US" sz="633" kern="1200">
                <a:solidFill>
                  <a:srgbClr val="655B56"/>
                </a:solidFill>
                <a:latin typeface="Garet Book"/>
                <a:ea typeface="Garet Book"/>
                <a:cs typeface="Garet Book"/>
                <a:sym typeface="Garet Book"/>
              </a:rPr>
              <a:t>ChatGPT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-5917029" y="-1227675"/>
            <a:ext cx="571500" cy="82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714"/>
              </a:lnSpc>
              <a:buClrTx/>
            </a:pPr>
            <a:r>
              <a:rPr lang="en-US" sz="510" kern="1200" spc="50">
                <a:solidFill>
                  <a:srgbClr val="BEBEBE"/>
                </a:solidFill>
                <a:latin typeface="Hit and Run"/>
                <a:ea typeface="Hit and Run"/>
                <a:cs typeface="Hit and Run"/>
                <a:sym typeface="Hit and Run"/>
              </a:rPr>
              <a:t>No Selection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-4925764" y="-1235497"/>
            <a:ext cx="971550" cy="128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76"/>
              </a:lnSpc>
              <a:buClrTx/>
            </a:pPr>
            <a:r>
              <a:rPr lang="en-US" sz="769" kern="1200">
                <a:solidFill>
                  <a:srgbClr val="474952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× Female miner .mp4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-4197235" y="5637489"/>
            <a:ext cx="295275" cy="82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712"/>
              </a:lnSpc>
              <a:buClrTx/>
            </a:pPr>
            <a:r>
              <a:rPr lang="en-US" sz="509" kern="1200">
                <a:solidFill>
                  <a:srgbClr val="DBD7CF"/>
                </a:solidFill>
                <a:latin typeface="Garet Book"/>
                <a:ea typeface="Garet Book"/>
                <a:cs typeface="Garet Book"/>
                <a:sym typeface="Garet Book"/>
              </a:rPr>
              <a:t>15) 05:44</a:t>
            </a:r>
          </a:p>
        </p:txBody>
      </p:sp>
      <p:sp>
        <p:nvSpPr>
          <p:cNvPr id="42" name="TextBox 42"/>
          <p:cNvSpPr txBox="1"/>
          <p:nvPr/>
        </p:nvSpPr>
        <p:spPr>
          <a:xfrm rot="-274435">
            <a:off x="-1806170" y="6389986"/>
            <a:ext cx="157163" cy="96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12"/>
              </a:lnSpc>
              <a:buClrTx/>
            </a:pPr>
            <a:r>
              <a:rPr lang="en-US" sz="580" kern="1200">
                <a:solidFill>
                  <a:srgbClr val="F0E1E0"/>
                </a:solidFill>
                <a:latin typeface="Georgia Pro"/>
                <a:ea typeface="Georgia Pro"/>
                <a:cs typeface="Georgia Pro"/>
                <a:sym typeface="Georgia Pro"/>
              </a:rPr>
              <a:t>JAN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-1862112" y="6489214"/>
            <a:ext cx="252413" cy="245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2087"/>
              </a:lnSpc>
              <a:buClrTx/>
            </a:pPr>
            <a:r>
              <a:rPr lang="en-US" sz="1491" kern="1200" spc="134">
                <a:solidFill>
                  <a:srgbClr val="444444"/>
                </a:solidFill>
                <a:latin typeface="Anonymous Pro"/>
                <a:ea typeface="Anonymous Pro"/>
                <a:cs typeface="Anonymous Pro"/>
                <a:sym typeface="Anonymous Pro"/>
              </a:rPr>
              <a:t>19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73218" y="6452892"/>
            <a:ext cx="809625" cy="188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642"/>
              </a:lnSpc>
              <a:buClrTx/>
            </a:pPr>
            <a:r>
              <a:rPr lang="en-US" sz="1173" kern="1200" spc="557">
                <a:solidFill>
                  <a:srgbClr val="F0E1E0"/>
                </a:solidFill>
                <a:latin typeface="Amsterdam Three"/>
                <a:ea typeface="Amsterdam Three"/>
                <a:cs typeface="Amsterdam Three"/>
                <a:sym typeface="Amsterdam Three"/>
              </a:rPr>
              <a:t>&amp; Ai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542763" y="6430569"/>
            <a:ext cx="276225" cy="259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2177"/>
              </a:lnSpc>
              <a:buClrTx/>
            </a:pPr>
            <a:r>
              <a:rPr lang="en-US" sz="1555" kern="1200" spc="90">
                <a:solidFill>
                  <a:srgbClr val="F0E1E0"/>
                </a:solidFill>
                <a:latin typeface="Raleway"/>
                <a:ea typeface="Raleway"/>
                <a:cs typeface="Raleway"/>
                <a:sym typeface="Raleway"/>
              </a:rPr>
              <a:t>Aa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6206560" y="-1865275"/>
            <a:ext cx="23813" cy="35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317"/>
              </a:lnSpc>
              <a:buClrTx/>
            </a:pPr>
            <a:r>
              <a:rPr lang="en-US" sz="226" kern="1200">
                <a:solidFill>
                  <a:srgbClr val="4C3F48"/>
                </a:solidFill>
                <a:latin typeface="Garet Book"/>
                <a:ea typeface="Garet Book"/>
                <a:cs typeface="Garet Book"/>
                <a:sym typeface="Garet Book"/>
              </a:rPr>
              <a:t>1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6369032" y="-1915692"/>
            <a:ext cx="1185863" cy="117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28"/>
              </a:lnSpc>
              <a:buClrTx/>
            </a:pPr>
            <a:r>
              <a:rPr lang="en-US" sz="734" kern="1200" spc="87">
                <a:solidFill>
                  <a:srgbClr val="342B31"/>
                </a:solidFill>
                <a:latin typeface="Anonymous Pro"/>
                <a:ea typeface="Anonymous Pro"/>
                <a:cs typeface="Anonymous Pro"/>
                <a:sym typeface="Anonymous Pro"/>
              </a:rPr>
              <a:t>Fri 19 Jan 11:40 AM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5827406" y="5625229"/>
            <a:ext cx="328613" cy="105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99"/>
              </a:lnSpc>
              <a:buClrTx/>
            </a:pPr>
            <a:r>
              <a:rPr lang="en-US" sz="642" kern="1200" spc="102">
                <a:solidFill>
                  <a:srgbClr val="CEC8C5"/>
                </a:solidFill>
                <a:latin typeface="Bungee"/>
                <a:ea typeface="Bungee"/>
                <a:cs typeface="Bungee"/>
                <a:sym typeface="Bungee"/>
              </a:rPr>
              <a:t>05:56</a:t>
            </a:r>
          </a:p>
        </p:txBody>
      </p:sp>
      <p:sp>
        <p:nvSpPr>
          <p:cNvPr id="50" name="Freeform 12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20271428">
            <a:off x="-1859722" y="209417"/>
            <a:ext cx="7092559" cy="7002290"/>
          </a:xfrm>
          <a:custGeom>
            <a:avLst/>
            <a:gdLst/>
            <a:ahLst/>
            <a:cxnLst/>
            <a:rect l="l" t="t" r="r" b="b"/>
            <a:pathLst>
              <a:path w="14185117" h="14004579">
                <a:moveTo>
                  <a:pt x="0" y="0"/>
                </a:moveTo>
                <a:lnTo>
                  <a:pt x="14185118" y="0"/>
                </a:lnTo>
                <a:lnTo>
                  <a:pt x="14185118" y="14004579"/>
                </a:lnTo>
                <a:lnTo>
                  <a:pt x="0" y="140045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grpSp>
        <p:nvGrpSpPr>
          <p:cNvPr id="51" name="Group 20">
            <a:extLst>
              <a:ext uri="{FF2B5EF4-FFF2-40B4-BE49-F238E27FC236}">
                <a16:creationId xmlns:a16="http://schemas.microsoft.com/office/drawing/2014/main" id="{7B90E1A3-1513-9063-DCDE-42E316C87558}"/>
              </a:ext>
            </a:extLst>
          </p:cNvPr>
          <p:cNvGrpSpPr/>
          <p:nvPr/>
        </p:nvGrpSpPr>
        <p:grpSpPr>
          <a:xfrm>
            <a:off x="4184428" y="514350"/>
            <a:ext cx="3179742" cy="415948"/>
            <a:chOff x="0" y="0"/>
            <a:chExt cx="1674926" cy="219100"/>
          </a:xfrm>
        </p:grpSpPr>
        <p:sp>
          <p:nvSpPr>
            <p:cNvPr id="52" name="Freeform 21">
              <a:extLst>
                <a:ext uri="{FF2B5EF4-FFF2-40B4-BE49-F238E27FC236}">
                  <a16:creationId xmlns:a16="http://schemas.microsoft.com/office/drawing/2014/main" id="{1B5884ED-1DBE-5459-FF9F-CDE6498A0E18}"/>
                </a:ext>
              </a:extLst>
            </p:cNvPr>
            <p:cNvSpPr/>
            <p:nvPr/>
          </p:nvSpPr>
          <p:spPr>
            <a:xfrm>
              <a:off x="0" y="0"/>
              <a:ext cx="1674926" cy="219100"/>
            </a:xfrm>
            <a:custGeom>
              <a:avLst/>
              <a:gdLst/>
              <a:ahLst/>
              <a:cxnLst/>
              <a:rect l="l" t="t" r="r" b="b"/>
              <a:pathLst>
                <a:path w="1674926" h="219100">
                  <a:moveTo>
                    <a:pt x="0" y="0"/>
                  </a:moveTo>
                  <a:lnTo>
                    <a:pt x="1674926" y="0"/>
                  </a:lnTo>
                  <a:lnTo>
                    <a:pt x="1674926" y="219100"/>
                  </a:lnTo>
                  <a:lnTo>
                    <a:pt x="0" y="219100"/>
                  </a:lnTo>
                  <a:close/>
                </a:path>
              </a:pathLst>
            </a:custGeom>
            <a:solidFill>
              <a:srgbClr val="68BC45">
                <a:alpha val="87843"/>
              </a:srgbClr>
            </a:solidFill>
          </p:spPr>
          <p:txBody>
            <a:bodyPr/>
            <a:lstStyle/>
            <a:p>
              <a:pPr algn="ctr" defTabSz="457200">
                <a:buClrTx/>
              </a:pPr>
              <a:r>
                <a:rPr lang="es-ES" sz="2400" kern="1200">
                  <a:solidFill>
                    <a:prstClr val="white"/>
                  </a:solidFill>
                  <a:latin typeface="Calibri"/>
                  <a:ea typeface="+mn-ea"/>
                  <a:cs typeface="+mn-cs"/>
                </a:rPr>
                <a:t>PARA IR MÁS ALLÁ</a:t>
              </a:r>
              <a:endParaRPr lang="en-GB" sz="2400" kern="1200">
                <a:solidFill>
                  <a:prstClr val="white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22">
              <a:extLst>
                <a:ext uri="{FF2B5EF4-FFF2-40B4-BE49-F238E27FC236}">
                  <a16:creationId xmlns:a16="http://schemas.microsoft.com/office/drawing/2014/main" id="{F2056582-3CAB-0571-BAC4-A1992A596C90}"/>
                </a:ext>
              </a:extLst>
            </p:cNvPr>
            <p:cNvSpPr txBox="1"/>
            <p:nvPr/>
          </p:nvSpPr>
          <p:spPr>
            <a:xfrm>
              <a:off x="0" y="-19050"/>
              <a:ext cx="1674926" cy="23815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1" name="ZoneTexte 60">
            <a:extLst>
              <a:ext uri="{FF2B5EF4-FFF2-40B4-BE49-F238E27FC236}">
                <a16:creationId xmlns:a16="http://schemas.microsoft.com/office/drawing/2014/main" id="{D36B3EC3-F8A3-43A3-01B3-7E369C8B0631}"/>
              </a:ext>
            </a:extLst>
          </p:cNvPr>
          <p:cNvSpPr txBox="1"/>
          <p:nvPr/>
        </p:nvSpPr>
        <p:spPr>
          <a:xfrm>
            <a:off x="3680875" y="1210334"/>
            <a:ext cx="5246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buClrTx/>
            </a:pPr>
            <a:r>
              <a:rPr lang="es-ES" sz="18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¡ ARM dispone de un centro de formación con material complementario para fortalecer las capacidades de los actores que quieren aportar a un desarrollo sostenible de la MAPE !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3089AD4D-2054-4F53-2E48-9EE5DE963985}"/>
              </a:ext>
            </a:extLst>
          </p:cNvPr>
          <p:cNvSpPr txBox="1"/>
          <p:nvPr/>
        </p:nvSpPr>
        <p:spPr>
          <a:xfrm>
            <a:off x="3102560" y="2523351"/>
            <a:ext cx="1746308" cy="369332"/>
          </a:xfrm>
          <a:prstGeom prst="rect">
            <a:avLst/>
          </a:prstGeom>
          <a:noFill/>
          <a:ln w="57150">
            <a:solidFill>
              <a:srgbClr val="00809E"/>
            </a:solidFill>
          </a:ln>
        </p:spPr>
        <p:txBody>
          <a:bodyPr wrap="square" rtlCol="0">
            <a:spAutoFit/>
          </a:bodyPr>
          <a:lstStyle/>
          <a:p>
            <a:pPr defTabSz="457200">
              <a:buClrTx/>
            </a:pPr>
            <a:r>
              <a:rPr lang="es-ES" sz="18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VISITANOS AQUÍ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09DE315A-00EC-71DF-3C66-043ADBC32072}"/>
              </a:ext>
            </a:extLst>
          </p:cNvPr>
          <p:cNvSpPr txBox="1"/>
          <p:nvPr/>
        </p:nvSpPr>
        <p:spPr>
          <a:xfrm>
            <a:off x="2177399" y="4832994"/>
            <a:ext cx="37878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buClrTx/>
            </a:pPr>
            <a:r>
              <a:rPr lang="en-GB" sz="1200" b="1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https://www.responsiblemines.org/centro-de-formacion/</a:t>
            </a:r>
          </a:p>
        </p:txBody>
      </p:sp>
      <p:sp>
        <p:nvSpPr>
          <p:cNvPr id="66" name="Flèche : virage 65">
            <a:extLst>
              <a:ext uri="{FF2B5EF4-FFF2-40B4-BE49-F238E27FC236}">
                <a16:creationId xmlns:a16="http://schemas.microsoft.com/office/drawing/2014/main" id="{9104BABC-268A-232C-0105-E8BE47E0DD27}"/>
              </a:ext>
            </a:extLst>
          </p:cNvPr>
          <p:cNvSpPr/>
          <p:nvPr/>
        </p:nvSpPr>
        <p:spPr>
          <a:xfrm rot="5400000">
            <a:off x="4877711" y="2541644"/>
            <a:ext cx="735942" cy="793629"/>
          </a:xfrm>
          <a:prstGeom prst="bentArrow">
            <a:avLst/>
          </a:prstGeom>
          <a:solidFill>
            <a:srgbClr val="00809E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8" name="Image 67">
            <a:hlinkClick r:id="rId6"/>
            <a:extLst>
              <a:ext uri="{FF2B5EF4-FFF2-40B4-BE49-F238E27FC236}">
                <a16:creationId xmlns:a16="http://schemas.microsoft.com/office/drawing/2014/main" id="{03941A8F-4FFD-7AAF-F0DC-F30B2D3097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0974" y="3301851"/>
            <a:ext cx="3787843" cy="1513434"/>
          </a:xfrm>
          <a:prstGeom prst="rect">
            <a:avLst/>
          </a:prstGeom>
        </p:spPr>
      </p:pic>
      <p:sp>
        <p:nvSpPr>
          <p:cNvPr id="71" name="Flèche : virage 70">
            <a:extLst>
              <a:ext uri="{FF2B5EF4-FFF2-40B4-BE49-F238E27FC236}">
                <a16:creationId xmlns:a16="http://schemas.microsoft.com/office/drawing/2014/main" id="{96282D41-2812-CB1F-647B-68FD40514B62}"/>
              </a:ext>
            </a:extLst>
          </p:cNvPr>
          <p:cNvSpPr/>
          <p:nvPr/>
        </p:nvSpPr>
        <p:spPr>
          <a:xfrm rot="5400000" flipV="1">
            <a:off x="2334513" y="2530781"/>
            <a:ext cx="735941" cy="793630"/>
          </a:xfrm>
          <a:prstGeom prst="bentArrow">
            <a:avLst/>
          </a:prstGeom>
          <a:solidFill>
            <a:srgbClr val="00809E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" name="ZoneTexte 75">
            <a:hlinkClick r:id="rId8"/>
            <a:extLst>
              <a:ext uri="{FF2B5EF4-FFF2-40B4-BE49-F238E27FC236}">
                <a16:creationId xmlns:a16="http://schemas.microsoft.com/office/drawing/2014/main" id="{DFB5C671-A496-FEF7-8C29-E131D8418B5E}"/>
              </a:ext>
            </a:extLst>
          </p:cNvPr>
          <p:cNvSpPr txBox="1"/>
          <p:nvPr/>
        </p:nvSpPr>
        <p:spPr>
          <a:xfrm>
            <a:off x="6156019" y="3153833"/>
            <a:ext cx="2927266" cy="1200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defTabSz="457200">
              <a:buClrTx/>
            </a:pPr>
            <a:r>
              <a:rPr lang="es-CO" sz="1800" kern="120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Para inscribirse a más cursos es aquí:</a:t>
            </a:r>
          </a:p>
          <a:p>
            <a:pPr algn="ctr" defTabSz="457200">
              <a:buClrTx/>
            </a:pPr>
            <a:endParaRPr lang="en-GB" sz="18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algn="ctr" defTabSz="457200">
              <a:buClrTx/>
            </a:pPr>
            <a:r>
              <a:rPr lang="en-GB" sz="18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4A103161-8BC7-EA86-8AF1-B2429F239945}"/>
              </a:ext>
            </a:extLst>
          </p:cNvPr>
          <p:cNvSpPr txBox="1"/>
          <p:nvPr/>
        </p:nvSpPr>
        <p:spPr>
          <a:xfrm>
            <a:off x="6218466" y="3809999"/>
            <a:ext cx="283076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buClrTx/>
            </a:pPr>
            <a:r>
              <a: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https://docs.google.com/forms/d/e/1FAIpQLSciGiQMPWm784_ZInRxqeH9kTtJ_7mvZuEsyYtZqsKvPOVEwg/viewform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3225"/>
            <a:ext cx="9179074" cy="5166726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25"/>
          <p:cNvSpPr txBox="1"/>
          <p:nvPr/>
        </p:nvSpPr>
        <p:spPr>
          <a:xfrm>
            <a:off x="2143913" y="2496550"/>
            <a:ext cx="6400800" cy="7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GRACIAS</a:t>
            </a:r>
            <a:endParaRPr sz="3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5" name="Google Shape;295;p25"/>
          <p:cNvSpPr/>
          <p:nvPr/>
        </p:nvSpPr>
        <p:spPr>
          <a:xfrm>
            <a:off x="3289800" y="1059388"/>
            <a:ext cx="35700" cy="3001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25"/>
          <p:cNvSpPr txBox="1"/>
          <p:nvPr/>
        </p:nvSpPr>
        <p:spPr>
          <a:xfrm>
            <a:off x="4606900" y="3108100"/>
            <a:ext cx="4021200" cy="7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Construyamos juntos por un futuro mejor a través de la transformación de la minería artesanal y de pequeña escala </a:t>
            </a:r>
            <a:endParaRPr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7" name="Google Shape;297;p25"/>
          <p:cNvSpPr txBox="1"/>
          <p:nvPr/>
        </p:nvSpPr>
        <p:spPr>
          <a:xfrm>
            <a:off x="574950" y="1059400"/>
            <a:ext cx="3030300" cy="30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W W W . R E S P O NS I B L E M I N E S .O R G </a:t>
            </a: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8" name="Google Shape;298;p25"/>
          <p:cNvSpPr txBox="1"/>
          <p:nvPr/>
        </p:nvSpPr>
        <p:spPr>
          <a:xfrm>
            <a:off x="1022725" y="3108088"/>
            <a:ext cx="15330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11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@arm_global</a:t>
            </a: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9" name="Google Shape;299;p25"/>
          <p:cNvSpPr txBox="1"/>
          <p:nvPr/>
        </p:nvSpPr>
        <p:spPr>
          <a:xfrm>
            <a:off x="574950" y="2154531"/>
            <a:ext cx="2521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10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Alianza por la Minería Responsable en:</a:t>
            </a:r>
            <a:endParaRPr sz="80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00" name="Google Shape;300;p25"/>
          <p:cNvPicPr preferRelativeResize="0"/>
          <p:nvPr/>
        </p:nvPicPr>
        <p:blipFill rotWithShape="1">
          <a:blip r:embed="rId4">
            <a:alphaModFix/>
          </a:blip>
          <a:srcRect l="26044" t="25923" r="27020" b="27001"/>
          <a:stretch/>
        </p:blipFill>
        <p:spPr>
          <a:xfrm>
            <a:off x="712150" y="2603775"/>
            <a:ext cx="340927" cy="34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25"/>
          <p:cNvPicPr preferRelativeResize="0"/>
          <p:nvPr/>
        </p:nvPicPr>
        <p:blipFill rotWithShape="1">
          <a:blip r:embed="rId5">
            <a:alphaModFix/>
          </a:blip>
          <a:srcRect l="28413" t="27716" r="27994" b="27334"/>
          <a:stretch/>
        </p:blipFill>
        <p:spPr>
          <a:xfrm>
            <a:off x="1160950" y="2624225"/>
            <a:ext cx="323125" cy="323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25"/>
          <p:cNvPicPr preferRelativeResize="0"/>
          <p:nvPr/>
        </p:nvPicPr>
        <p:blipFill rotWithShape="1">
          <a:blip r:embed="rId6">
            <a:alphaModFix/>
          </a:blip>
          <a:srcRect l="27576" t="28550" r="28692" b="28691"/>
          <a:stretch/>
        </p:blipFill>
        <p:spPr>
          <a:xfrm>
            <a:off x="1570850" y="2635350"/>
            <a:ext cx="323126" cy="31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25"/>
          <p:cNvPicPr preferRelativeResize="0"/>
          <p:nvPr/>
        </p:nvPicPr>
        <p:blipFill rotWithShape="1">
          <a:blip r:embed="rId7">
            <a:alphaModFix/>
          </a:blip>
          <a:srcRect l="27383" t="28838" r="27265" b="27421"/>
          <a:stretch/>
        </p:blipFill>
        <p:spPr>
          <a:xfrm>
            <a:off x="712150" y="3137013"/>
            <a:ext cx="323125" cy="289238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25"/>
          <p:cNvSpPr txBox="1"/>
          <p:nvPr/>
        </p:nvSpPr>
        <p:spPr>
          <a:xfrm>
            <a:off x="619125" y="1482025"/>
            <a:ext cx="3030300" cy="6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85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Calle 32 B SUR # 44 A 61.</a:t>
            </a:r>
            <a:endParaRPr sz="85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85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Envigado, Colombia</a:t>
            </a:r>
            <a:endParaRPr sz="85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85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Tel: +57 (4) </a:t>
            </a:r>
            <a:r>
              <a:rPr lang="es-419" sz="105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332 47 11</a:t>
            </a: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05" name="Google Shape;305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20649" y="930625"/>
            <a:ext cx="3407452" cy="1103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278BD-2176-D115-5504-B1418241D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69067F2-2F26-09C3-B890-DAE5273281B9}"/>
              </a:ext>
            </a:extLst>
          </p:cNvPr>
          <p:cNvGrpSpPr/>
          <p:nvPr/>
        </p:nvGrpSpPr>
        <p:grpSpPr>
          <a:xfrm>
            <a:off x="8716923" y="149641"/>
            <a:ext cx="253054" cy="258962"/>
            <a:chOff x="0" y="0"/>
            <a:chExt cx="133296" cy="13640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EA2973F-50A5-30D3-0923-1A74E32D9B20}"/>
                </a:ext>
              </a:extLst>
            </p:cNvPr>
            <p:cNvSpPr/>
            <p:nvPr/>
          </p:nvSpPr>
          <p:spPr>
            <a:xfrm>
              <a:off x="0" y="0"/>
              <a:ext cx="133296" cy="136408"/>
            </a:xfrm>
            <a:custGeom>
              <a:avLst/>
              <a:gdLst/>
              <a:ahLst/>
              <a:cxnLst/>
              <a:rect l="l" t="t" r="r" b="b"/>
              <a:pathLst>
                <a:path w="133296" h="136408">
                  <a:moveTo>
                    <a:pt x="0" y="0"/>
                  </a:moveTo>
                  <a:lnTo>
                    <a:pt x="133296" y="0"/>
                  </a:lnTo>
                  <a:lnTo>
                    <a:pt x="133296" y="136408"/>
                  </a:lnTo>
                  <a:lnTo>
                    <a:pt x="0" y="136408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BDCCE79-16B2-92F9-6042-2C27B1BBBCDC}"/>
                </a:ext>
              </a:extLst>
            </p:cNvPr>
            <p:cNvSpPr txBox="1"/>
            <p:nvPr/>
          </p:nvSpPr>
          <p:spPr>
            <a:xfrm>
              <a:off x="0" y="-19050"/>
              <a:ext cx="133296" cy="155458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9CB5F158-BFCC-D763-8BDA-B5D2AB4B833E}"/>
              </a:ext>
            </a:extLst>
          </p:cNvPr>
          <p:cNvGrpSpPr/>
          <p:nvPr/>
        </p:nvGrpSpPr>
        <p:grpSpPr>
          <a:xfrm>
            <a:off x="5598737" y="690692"/>
            <a:ext cx="297657" cy="297656"/>
            <a:chOff x="0" y="0"/>
            <a:chExt cx="156790" cy="15679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952F9EC-C8C0-A1F7-432B-D314DB6A427A}"/>
                </a:ext>
              </a:extLst>
            </p:cNvPr>
            <p:cNvSpPr/>
            <p:nvPr/>
          </p:nvSpPr>
          <p:spPr>
            <a:xfrm>
              <a:off x="0" y="0"/>
              <a:ext cx="156790" cy="156790"/>
            </a:xfrm>
            <a:custGeom>
              <a:avLst/>
              <a:gdLst/>
              <a:ahLst/>
              <a:cxnLst/>
              <a:rect l="l" t="t" r="r" b="b"/>
              <a:pathLst>
                <a:path w="156790" h="156790">
                  <a:moveTo>
                    <a:pt x="0" y="0"/>
                  </a:moveTo>
                  <a:lnTo>
                    <a:pt x="156790" y="0"/>
                  </a:lnTo>
                  <a:lnTo>
                    <a:pt x="156790" y="156790"/>
                  </a:lnTo>
                  <a:lnTo>
                    <a:pt x="0" y="156790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75D7CC25-A156-8A37-8203-871AF7828C65}"/>
                </a:ext>
              </a:extLst>
            </p:cNvPr>
            <p:cNvSpPr txBox="1"/>
            <p:nvPr/>
          </p:nvSpPr>
          <p:spPr>
            <a:xfrm>
              <a:off x="0" y="-19050"/>
              <a:ext cx="156790" cy="17584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42099178-A028-8575-FB05-1DD75C4F94B3}"/>
              </a:ext>
            </a:extLst>
          </p:cNvPr>
          <p:cNvGrpSpPr/>
          <p:nvPr/>
        </p:nvGrpSpPr>
        <p:grpSpPr>
          <a:xfrm>
            <a:off x="4685412" y="536236"/>
            <a:ext cx="4062289" cy="452113"/>
            <a:chOff x="0" y="-19050"/>
            <a:chExt cx="1674926" cy="238150"/>
          </a:xfrm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28B32DF8-0FF7-02B1-5EF3-F2256681D636}"/>
                </a:ext>
              </a:extLst>
            </p:cNvPr>
            <p:cNvSpPr/>
            <p:nvPr/>
          </p:nvSpPr>
          <p:spPr>
            <a:xfrm>
              <a:off x="0" y="0"/>
              <a:ext cx="1674926" cy="219100"/>
            </a:xfrm>
            <a:custGeom>
              <a:avLst/>
              <a:gdLst/>
              <a:ahLst/>
              <a:cxnLst/>
              <a:rect l="l" t="t" r="r" b="b"/>
              <a:pathLst>
                <a:path w="1674926" h="219100">
                  <a:moveTo>
                    <a:pt x="0" y="0"/>
                  </a:moveTo>
                  <a:lnTo>
                    <a:pt x="1674926" y="0"/>
                  </a:lnTo>
                  <a:lnTo>
                    <a:pt x="1674926" y="219100"/>
                  </a:lnTo>
                  <a:lnTo>
                    <a:pt x="0" y="219100"/>
                  </a:lnTo>
                  <a:close/>
                </a:path>
              </a:pathLst>
            </a:custGeom>
            <a:solidFill>
              <a:srgbClr val="68BC45">
                <a:alpha val="87843"/>
              </a:srgbClr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TextBox 22">
              <a:extLst>
                <a:ext uri="{FF2B5EF4-FFF2-40B4-BE49-F238E27FC236}">
                  <a16:creationId xmlns:a16="http://schemas.microsoft.com/office/drawing/2014/main" id="{4CB8AE6C-A4ED-BDCD-A68E-67BEBC42AF26}"/>
                </a:ext>
              </a:extLst>
            </p:cNvPr>
            <p:cNvSpPr txBox="1"/>
            <p:nvPr/>
          </p:nvSpPr>
          <p:spPr>
            <a:xfrm>
              <a:off x="0" y="-19050"/>
              <a:ext cx="1674926" cy="23815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E7797D7E-68C5-1858-E47E-D3FE906AD093}"/>
              </a:ext>
            </a:extLst>
          </p:cNvPr>
          <p:cNvSpPr txBox="1"/>
          <p:nvPr/>
        </p:nvSpPr>
        <p:spPr>
          <a:xfrm>
            <a:off x="4764052" y="762292"/>
            <a:ext cx="3983649" cy="2239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ts val="1628"/>
              </a:lnSpc>
              <a:buClrTx/>
            </a:pPr>
            <a:r>
              <a:rPr lang="en-US" sz="2400" b="1" kern="1200" spc="62">
                <a:solidFill>
                  <a:srgbClr val="FFFFFF"/>
                </a:solidFill>
                <a:latin typeface="Arialle Bold"/>
                <a:ea typeface="Arialle Bold"/>
                <a:cs typeface="Arialle Bold"/>
                <a:sym typeface="Arialle Bold"/>
              </a:rPr>
              <a:t>DERECHOS Y PERMISOS</a:t>
            </a:r>
          </a:p>
        </p:txBody>
      </p:sp>
      <p:pic>
        <p:nvPicPr>
          <p:cNvPr id="37" name="Image 3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0FAC3BD-0A7B-8A29-2B8B-2163980FB6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313" y="4698438"/>
            <a:ext cx="1162687" cy="44506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60D3F5D-E243-AC12-FDE5-61AA48F33688}"/>
              </a:ext>
            </a:extLst>
          </p:cNvPr>
          <p:cNvSpPr txBox="1"/>
          <p:nvPr/>
        </p:nvSpPr>
        <p:spPr>
          <a:xfrm>
            <a:off x="4423538" y="1210093"/>
            <a:ext cx="4664677" cy="343170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457200">
              <a:buClrTx/>
            </a:pPr>
            <a:r>
              <a:rPr lang="es-ES" sz="16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Este material de formación puede ser reproducido total o parcialmente y en cualquier formato </a:t>
            </a:r>
            <a:r>
              <a:rPr lang="es-ES" sz="1600" b="1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para fines educativos o sin ánimo de lucro</a:t>
            </a:r>
            <a:r>
              <a:rPr lang="es-ES" sz="16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sin necesidad de autorización especial por parte del titular de los derechos de autor, </a:t>
            </a:r>
            <a:r>
              <a:rPr lang="es-ES" sz="1600" b="1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siempre y cuando se haga un reconocimiento de la fuente</a:t>
            </a:r>
            <a:r>
              <a:rPr lang="es-ES" sz="16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 Deberá aparecer el siguiente aviso: ‘Centro de Formación de la Alianza por la Minería Responsable © 2025 ARM. Utilizado con permiso’.</a:t>
            </a:r>
          </a:p>
          <a:p>
            <a:pPr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algn="ctr" defTabSz="457200">
              <a:buClrTx/>
            </a:pPr>
            <a:r>
              <a:rPr lang="es-ES" sz="1600" b="1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No se permite el uso de este material para reventa u otros fines comerciales </a:t>
            </a:r>
            <a:r>
              <a:rPr lang="es-ES" sz="1600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sin la autorización previa y por escrito de ARM. Para más información, por favor contáctenos en: </a:t>
            </a:r>
            <a:r>
              <a:rPr lang="es-ES" sz="1600" b="1" kern="1200">
                <a:solidFill>
                  <a:prstClr val="black"/>
                </a:solidFill>
                <a:latin typeface="Calibri"/>
                <a:ea typeface="+mn-ea"/>
                <a:cs typeface="+mn-cs"/>
                <a:hlinkClick r:id="rId3"/>
              </a:rPr>
              <a:t>arm@responsiblemines.org</a:t>
            </a:r>
            <a:r>
              <a:rPr lang="es-ES" sz="1600" b="1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15" name="Freeform 2">
            <a:extLst>
              <a:ext uri="{FF2B5EF4-FFF2-40B4-BE49-F238E27FC236}">
                <a16:creationId xmlns:a16="http://schemas.microsoft.com/office/drawing/2014/main" id="{688C3A55-CC55-40DF-FABB-591B3116782B}"/>
              </a:ext>
            </a:extLst>
          </p:cNvPr>
          <p:cNvSpPr/>
          <p:nvPr/>
        </p:nvSpPr>
        <p:spPr>
          <a:xfrm>
            <a:off x="-414670" y="-59242"/>
            <a:ext cx="4759367" cy="5225818"/>
          </a:xfrm>
          <a:custGeom>
            <a:avLst/>
            <a:gdLst/>
            <a:ahLst/>
            <a:cxnLst/>
            <a:rect l="l" t="t" r="r" b="b"/>
            <a:pathLst>
              <a:path w="9518733" h="10451635">
                <a:moveTo>
                  <a:pt x="0" y="0"/>
                </a:moveTo>
                <a:lnTo>
                  <a:pt x="9518733" y="0"/>
                </a:lnTo>
                <a:lnTo>
                  <a:pt x="9518733" y="10451635"/>
                </a:lnTo>
                <a:lnTo>
                  <a:pt x="0" y="104516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6471" r="-4185"/>
            </a:stretch>
          </a:blipFill>
        </p:spPr>
        <p:txBody>
          <a:bodyPr/>
          <a:lstStyle/>
          <a:p>
            <a:pPr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D30F41FA-BAEA-7EA1-05CD-642D68F06A83}"/>
              </a:ext>
            </a:extLst>
          </p:cNvPr>
          <p:cNvGrpSpPr>
            <a:grpSpLocks/>
          </p:cNvGrpSpPr>
          <p:nvPr/>
        </p:nvGrpSpPr>
        <p:grpSpPr>
          <a:xfrm>
            <a:off x="-414670" y="-341933"/>
            <a:ext cx="4759367" cy="5791200"/>
            <a:chOff x="0" y="0"/>
            <a:chExt cx="2949129" cy="2709333"/>
          </a:xfrm>
        </p:grpSpPr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F24FA25B-BC6F-D9F9-2530-EF9AF5C4C42A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2949129" cy="2709333"/>
            </a:xfrm>
            <a:custGeom>
              <a:avLst/>
              <a:gdLst/>
              <a:ahLst/>
              <a:cxnLst/>
              <a:rect l="l" t="t" r="r" b="b"/>
              <a:pathLst>
                <a:path w="2949129" h="2709333">
                  <a:moveTo>
                    <a:pt x="0" y="0"/>
                  </a:moveTo>
                  <a:lnTo>
                    <a:pt x="2949129" y="0"/>
                  </a:lnTo>
                  <a:lnTo>
                    <a:pt x="2949129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809E">
                <a:alpha val="63922"/>
              </a:srgbClr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11">
              <a:extLst>
                <a:ext uri="{FF2B5EF4-FFF2-40B4-BE49-F238E27FC236}">
                  <a16:creationId xmlns:a16="http://schemas.microsoft.com/office/drawing/2014/main" id="{D2452993-9B32-5DAC-8E28-43A476A7B661}"/>
                </a:ext>
              </a:extLst>
            </p:cNvPr>
            <p:cNvSpPr txBox="1">
              <a:spLocks/>
            </p:cNvSpPr>
            <p:nvPr/>
          </p:nvSpPr>
          <p:spPr>
            <a:xfrm>
              <a:off x="0" y="-19050"/>
              <a:ext cx="2949129" cy="2728383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675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716923" y="149641"/>
            <a:ext cx="253054" cy="258962"/>
            <a:chOff x="0" y="0"/>
            <a:chExt cx="133296" cy="1364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3296" cy="136408"/>
            </a:xfrm>
            <a:custGeom>
              <a:avLst/>
              <a:gdLst/>
              <a:ahLst/>
              <a:cxnLst/>
              <a:rect l="l" t="t" r="r" b="b"/>
              <a:pathLst>
                <a:path w="133296" h="136408">
                  <a:moveTo>
                    <a:pt x="0" y="0"/>
                  </a:moveTo>
                  <a:lnTo>
                    <a:pt x="133296" y="0"/>
                  </a:lnTo>
                  <a:lnTo>
                    <a:pt x="133296" y="136408"/>
                  </a:lnTo>
                  <a:lnTo>
                    <a:pt x="0" y="136408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45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133296" cy="155458"/>
            </a:xfrm>
            <a:prstGeom prst="rect">
              <a:avLst/>
            </a:prstGeom>
          </p:spPr>
          <p:txBody>
            <a:bodyPr lIns="25400" tIns="25400" rIns="25400" bIns="254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68"/>
                </a:lnSpc>
              </a:pPr>
              <a:endParaRPr sz="45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598737" y="690692"/>
            <a:ext cx="297657" cy="297656"/>
            <a:chOff x="0" y="0"/>
            <a:chExt cx="156790" cy="15679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6790" cy="156790"/>
            </a:xfrm>
            <a:custGeom>
              <a:avLst/>
              <a:gdLst/>
              <a:ahLst/>
              <a:cxnLst/>
              <a:rect l="l" t="t" r="r" b="b"/>
              <a:pathLst>
                <a:path w="156790" h="156790">
                  <a:moveTo>
                    <a:pt x="0" y="0"/>
                  </a:moveTo>
                  <a:lnTo>
                    <a:pt x="156790" y="0"/>
                  </a:lnTo>
                  <a:lnTo>
                    <a:pt x="156790" y="156790"/>
                  </a:lnTo>
                  <a:lnTo>
                    <a:pt x="0" y="156790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45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56790" cy="175840"/>
            </a:xfrm>
            <a:prstGeom prst="rect">
              <a:avLst/>
            </a:prstGeom>
          </p:spPr>
          <p:txBody>
            <a:bodyPr lIns="25400" tIns="25400" rIns="25400" bIns="254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68"/>
                </a:lnSpc>
              </a:pPr>
              <a:endParaRPr sz="450"/>
            </a:p>
          </p:txBody>
        </p:sp>
      </p:grpSp>
      <p:sp>
        <p:nvSpPr>
          <p:cNvPr id="8" name="Freeform 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81197" y="-238383"/>
            <a:ext cx="6166640" cy="6670721"/>
          </a:xfrm>
          <a:custGeom>
            <a:avLst/>
            <a:gdLst/>
            <a:ahLst/>
            <a:cxnLst/>
            <a:rect l="l" t="t" r="r" b="b"/>
            <a:pathLst>
              <a:path w="12333279" h="13341441">
                <a:moveTo>
                  <a:pt x="0" y="0"/>
                </a:moveTo>
                <a:lnTo>
                  <a:pt x="12333280" y="0"/>
                </a:lnTo>
                <a:lnTo>
                  <a:pt x="12333280" y="13341441"/>
                </a:lnTo>
                <a:lnTo>
                  <a:pt x="0" y="133414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310" t="-13607" r="-542"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/>
          </a:p>
        </p:txBody>
      </p:sp>
      <p:grpSp>
        <p:nvGrpSpPr>
          <p:cNvPr id="9" name="Group 9"/>
          <p:cNvGrpSpPr>
            <a:grpSpLocks noGrp="1" noUngrp="1" noRot="1" noMove="1" noResize="1"/>
          </p:cNvGrpSpPr>
          <p:nvPr/>
        </p:nvGrpSpPr>
        <p:grpSpPr>
          <a:xfrm>
            <a:off x="0" y="0"/>
            <a:ext cx="5598737" cy="5143500"/>
            <a:chOff x="0" y="0"/>
            <a:chExt cx="2949129" cy="2709333"/>
          </a:xfrm>
        </p:grpSpPr>
        <p:sp>
          <p:nvSpPr>
            <p:cNvPr id="10" name="Freeform 10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949129" cy="2709333"/>
            </a:xfrm>
            <a:custGeom>
              <a:avLst/>
              <a:gdLst/>
              <a:ahLst/>
              <a:cxnLst/>
              <a:rect l="l" t="t" r="r" b="b"/>
              <a:pathLst>
                <a:path w="2949129" h="2709333">
                  <a:moveTo>
                    <a:pt x="0" y="0"/>
                  </a:moveTo>
                  <a:lnTo>
                    <a:pt x="2949129" y="0"/>
                  </a:lnTo>
                  <a:lnTo>
                    <a:pt x="2949129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809E">
                <a:alpha val="63922"/>
              </a:srgbClr>
            </a:solid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450"/>
            </a:p>
          </p:txBody>
        </p:sp>
        <p:sp>
          <p:nvSpPr>
            <p:cNvPr id="11" name="TextBox 11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19050"/>
              <a:ext cx="2949129" cy="2728383"/>
            </a:xfrm>
            <a:prstGeom prst="rect">
              <a:avLst/>
            </a:prstGeom>
          </p:spPr>
          <p:txBody>
            <a:bodyPr lIns="25400" tIns="25400" rIns="25400" bIns="254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68"/>
                </a:lnSpc>
              </a:pPr>
              <a:endParaRPr sz="450"/>
            </a:p>
          </p:txBody>
        </p:sp>
      </p:grpSp>
      <p:sp>
        <p:nvSpPr>
          <p:cNvPr id="12" name="Freeform 12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20271428">
            <a:off x="693174" y="-166248"/>
            <a:ext cx="6032948" cy="5956165"/>
          </a:xfrm>
          <a:custGeom>
            <a:avLst/>
            <a:gdLst/>
            <a:ahLst/>
            <a:cxnLst/>
            <a:rect l="l" t="t" r="r" b="b"/>
            <a:pathLst>
              <a:path w="12065895" h="11912329">
                <a:moveTo>
                  <a:pt x="0" y="0"/>
                </a:moveTo>
                <a:lnTo>
                  <a:pt x="12065895" y="0"/>
                </a:lnTo>
                <a:lnTo>
                  <a:pt x="12065895" y="11912329"/>
                </a:lnTo>
                <a:lnTo>
                  <a:pt x="0" y="119123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/>
          </a:p>
        </p:txBody>
      </p:sp>
      <p:sp>
        <p:nvSpPr>
          <p:cNvPr id="14" name="Freeform 14"/>
          <p:cNvSpPr/>
          <p:nvPr/>
        </p:nvSpPr>
        <p:spPr>
          <a:xfrm>
            <a:off x="4324716" y="1480859"/>
            <a:ext cx="516234" cy="481292"/>
          </a:xfrm>
          <a:custGeom>
            <a:avLst/>
            <a:gdLst/>
            <a:ahLst/>
            <a:cxnLst/>
            <a:rect l="l" t="t" r="r" b="b"/>
            <a:pathLst>
              <a:path w="1125598" h="1125598">
                <a:moveTo>
                  <a:pt x="0" y="0"/>
                </a:moveTo>
                <a:lnTo>
                  <a:pt x="1125598" y="0"/>
                </a:lnTo>
                <a:lnTo>
                  <a:pt x="1125598" y="1125598"/>
                </a:lnTo>
                <a:lnTo>
                  <a:pt x="0" y="112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/>
          </a:p>
        </p:txBody>
      </p:sp>
      <p:sp>
        <p:nvSpPr>
          <p:cNvPr id="16" name="TextBox 16"/>
          <p:cNvSpPr txBox="1"/>
          <p:nvPr/>
        </p:nvSpPr>
        <p:spPr>
          <a:xfrm>
            <a:off x="5027656" y="1344013"/>
            <a:ext cx="3899650" cy="1979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28"/>
              </a:lnSpc>
            </a:pPr>
            <a:endParaRPr lang="en-US" sz="1346" spc="62">
              <a:solidFill>
                <a:srgbClr val="000000"/>
              </a:solidFill>
              <a:latin typeface="Arialle"/>
              <a:ea typeface="Arialle"/>
              <a:cs typeface="Arialle"/>
              <a:sym typeface="Arialle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458588" y="1480859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5567959" y="572401"/>
            <a:ext cx="3179742" cy="415948"/>
            <a:chOff x="0" y="0"/>
            <a:chExt cx="1674926" cy="2191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674926" cy="219100"/>
            </a:xfrm>
            <a:custGeom>
              <a:avLst/>
              <a:gdLst/>
              <a:ahLst/>
              <a:cxnLst/>
              <a:rect l="l" t="t" r="r" b="b"/>
              <a:pathLst>
                <a:path w="1674926" h="219100">
                  <a:moveTo>
                    <a:pt x="0" y="0"/>
                  </a:moveTo>
                  <a:lnTo>
                    <a:pt x="1674926" y="0"/>
                  </a:lnTo>
                  <a:lnTo>
                    <a:pt x="1674926" y="219100"/>
                  </a:lnTo>
                  <a:lnTo>
                    <a:pt x="0" y="219100"/>
                  </a:lnTo>
                  <a:close/>
                </a:path>
              </a:pathLst>
            </a:custGeom>
            <a:solidFill>
              <a:srgbClr val="68BC45">
                <a:alpha val="87843"/>
              </a:srgbClr>
            </a:solid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45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19050"/>
              <a:ext cx="1674926" cy="238150"/>
            </a:xfrm>
            <a:prstGeom prst="rect">
              <a:avLst/>
            </a:prstGeom>
          </p:spPr>
          <p:txBody>
            <a:bodyPr lIns="25400" tIns="25400" rIns="25400" bIns="254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68"/>
                </a:lnSpc>
              </a:pPr>
              <a:endParaRPr sz="450"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5629514" y="762292"/>
            <a:ext cx="3118187" cy="2239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28"/>
              </a:lnSpc>
            </a:pPr>
            <a:r>
              <a:rPr lang="en-US" sz="2400" b="1" spc="62">
                <a:solidFill>
                  <a:srgbClr val="FFFFFF"/>
                </a:solidFill>
                <a:latin typeface="Arialle Bold"/>
                <a:ea typeface="Arialle Bold"/>
                <a:cs typeface="Arialle Bold"/>
                <a:sym typeface="Arialle Bold"/>
              </a:rPr>
              <a:t>CONTENIDO</a:t>
            </a: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4686AE59-E64B-8D1B-9E73-99D67564717D}"/>
              </a:ext>
            </a:extLst>
          </p:cNvPr>
          <p:cNvSpPr/>
          <p:nvPr/>
        </p:nvSpPr>
        <p:spPr>
          <a:xfrm>
            <a:off x="4324716" y="2189850"/>
            <a:ext cx="516234" cy="481292"/>
          </a:xfrm>
          <a:custGeom>
            <a:avLst/>
            <a:gdLst/>
            <a:ahLst/>
            <a:cxnLst/>
            <a:rect l="l" t="t" r="r" b="b"/>
            <a:pathLst>
              <a:path w="1125598" h="1125598">
                <a:moveTo>
                  <a:pt x="0" y="0"/>
                </a:moveTo>
                <a:lnTo>
                  <a:pt x="1125598" y="0"/>
                </a:lnTo>
                <a:lnTo>
                  <a:pt x="1125598" y="1125598"/>
                </a:lnTo>
                <a:lnTo>
                  <a:pt x="0" y="112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/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id="{7B42A49D-15A3-2910-C4FD-0192563BDD27}"/>
              </a:ext>
            </a:extLst>
          </p:cNvPr>
          <p:cNvSpPr txBox="1"/>
          <p:nvPr/>
        </p:nvSpPr>
        <p:spPr>
          <a:xfrm>
            <a:off x="4458588" y="2189850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</a:t>
            </a:r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09F0B7F5-DEB1-8413-68D8-A1C72EB0CB1C}"/>
              </a:ext>
            </a:extLst>
          </p:cNvPr>
          <p:cNvSpPr/>
          <p:nvPr/>
        </p:nvSpPr>
        <p:spPr>
          <a:xfrm>
            <a:off x="4324716" y="2873360"/>
            <a:ext cx="516234" cy="481292"/>
          </a:xfrm>
          <a:custGeom>
            <a:avLst/>
            <a:gdLst/>
            <a:ahLst/>
            <a:cxnLst/>
            <a:rect l="l" t="t" r="r" b="b"/>
            <a:pathLst>
              <a:path w="1125598" h="1125598">
                <a:moveTo>
                  <a:pt x="0" y="0"/>
                </a:moveTo>
                <a:lnTo>
                  <a:pt x="1125598" y="0"/>
                </a:lnTo>
                <a:lnTo>
                  <a:pt x="1125598" y="1125598"/>
                </a:lnTo>
                <a:lnTo>
                  <a:pt x="0" y="112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/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946DA039-0438-8198-CD5D-B4AA7E60A242}"/>
              </a:ext>
            </a:extLst>
          </p:cNvPr>
          <p:cNvSpPr txBox="1"/>
          <p:nvPr/>
        </p:nvSpPr>
        <p:spPr>
          <a:xfrm>
            <a:off x="4458588" y="2873360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</a:t>
            </a:r>
          </a:p>
        </p:txBody>
      </p:sp>
      <p:sp>
        <p:nvSpPr>
          <p:cNvPr id="28" name="Freeform 14">
            <a:extLst>
              <a:ext uri="{FF2B5EF4-FFF2-40B4-BE49-F238E27FC236}">
                <a16:creationId xmlns:a16="http://schemas.microsoft.com/office/drawing/2014/main" id="{51870C68-4453-3ABE-07B3-629C56917292}"/>
              </a:ext>
            </a:extLst>
          </p:cNvPr>
          <p:cNvSpPr/>
          <p:nvPr/>
        </p:nvSpPr>
        <p:spPr>
          <a:xfrm>
            <a:off x="4324716" y="3560003"/>
            <a:ext cx="516234" cy="481292"/>
          </a:xfrm>
          <a:custGeom>
            <a:avLst/>
            <a:gdLst/>
            <a:ahLst/>
            <a:cxnLst/>
            <a:rect l="l" t="t" r="r" b="b"/>
            <a:pathLst>
              <a:path w="1125598" h="1125598">
                <a:moveTo>
                  <a:pt x="0" y="0"/>
                </a:moveTo>
                <a:lnTo>
                  <a:pt x="1125598" y="0"/>
                </a:lnTo>
                <a:lnTo>
                  <a:pt x="1125598" y="1125598"/>
                </a:lnTo>
                <a:lnTo>
                  <a:pt x="0" y="112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/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61A8F7BF-04ED-31F5-44A3-76E0FB04E730}"/>
              </a:ext>
            </a:extLst>
          </p:cNvPr>
          <p:cNvSpPr txBox="1"/>
          <p:nvPr/>
        </p:nvSpPr>
        <p:spPr>
          <a:xfrm>
            <a:off x="4458588" y="3560003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</a:t>
            </a:r>
          </a:p>
        </p:txBody>
      </p:sp>
      <p:sp>
        <p:nvSpPr>
          <p:cNvPr id="31" name="TextBox 19">
            <a:extLst>
              <a:ext uri="{FF2B5EF4-FFF2-40B4-BE49-F238E27FC236}">
                <a16:creationId xmlns:a16="http://schemas.microsoft.com/office/drawing/2014/main" id="{364A6797-450E-2D46-1B43-5C5D7472F9E8}"/>
              </a:ext>
            </a:extLst>
          </p:cNvPr>
          <p:cNvSpPr txBox="1"/>
          <p:nvPr/>
        </p:nvSpPr>
        <p:spPr>
          <a:xfrm>
            <a:off x="4458588" y="4268995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</a:t>
            </a:r>
          </a:p>
        </p:txBody>
      </p:sp>
      <p:sp>
        <p:nvSpPr>
          <p:cNvPr id="32" name="TextBox 24">
            <a:extLst>
              <a:ext uri="{FF2B5EF4-FFF2-40B4-BE49-F238E27FC236}">
                <a16:creationId xmlns:a16="http://schemas.microsoft.com/office/drawing/2014/main" id="{DD450B10-0E6E-0407-ECDF-D13CC23FBA27}"/>
              </a:ext>
            </a:extLst>
          </p:cNvPr>
          <p:cNvSpPr txBox="1"/>
          <p:nvPr/>
        </p:nvSpPr>
        <p:spPr>
          <a:xfrm>
            <a:off x="4974820" y="1634122"/>
            <a:ext cx="3995155" cy="195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28"/>
              </a:lnSpc>
            </a:pPr>
            <a:r>
              <a:rPr lang="es-CO" sz="1250" b="1" spc="62">
                <a:solidFill>
                  <a:srgbClr val="000000"/>
                </a:solidFill>
                <a:latin typeface="Arialle Bold"/>
                <a:ea typeface="Arialle Bold"/>
                <a:cs typeface="Arialle Bold"/>
              </a:rPr>
              <a:t>¿Qué son los Recursos Naturales?</a:t>
            </a:r>
          </a:p>
        </p:txBody>
      </p:sp>
      <p:sp>
        <p:nvSpPr>
          <p:cNvPr id="33" name="TextBox 24">
            <a:extLst>
              <a:ext uri="{FF2B5EF4-FFF2-40B4-BE49-F238E27FC236}">
                <a16:creationId xmlns:a16="http://schemas.microsoft.com/office/drawing/2014/main" id="{75F928CB-5482-F647-B5E8-883125177FA1}"/>
              </a:ext>
            </a:extLst>
          </p:cNvPr>
          <p:cNvSpPr txBox="1"/>
          <p:nvPr/>
        </p:nvSpPr>
        <p:spPr>
          <a:xfrm>
            <a:off x="4974822" y="2332361"/>
            <a:ext cx="3995155" cy="3955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28"/>
              </a:lnSpc>
            </a:pPr>
            <a:r>
              <a:rPr lang="es-CO" sz="1250" b="1" spc="62">
                <a:solidFill>
                  <a:srgbClr val="000000"/>
                </a:solidFill>
                <a:latin typeface="Arialle Bold"/>
                <a:ea typeface="Arialle Bold"/>
                <a:cs typeface="Arialle Bold"/>
              </a:rPr>
              <a:t>¿Cómo se aborda la gestión de los recursos naturales en ARM? </a:t>
            </a:r>
          </a:p>
        </p:txBody>
      </p:sp>
      <p:sp>
        <p:nvSpPr>
          <p:cNvPr id="34" name="TextBox 24">
            <a:extLst>
              <a:ext uri="{FF2B5EF4-FFF2-40B4-BE49-F238E27FC236}">
                <a16:creationId xmlns:a16="http://schemas.microsoft.com/office/drawing/2014/main" id="{7BE598FC-0EA7-7874-5A3E-6188C56E6533}"/>
              </a:ext>
            </a:extLst>
          </p:cNvPr>
          <p:cNvSpPr txBox="1"/>
          <p:nvPr/>
        </p:nvSpPr>
        <p:spPr>
          <a:xfrm>
            <a:off x="4974821" y="2999370"/>
            <a:ext cx="3995155" cy="3955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28"/>
              </a:lnSpc>
            </a:pPr>
            <a:r>
              <a:rPr lang="es-CO" sz="1250" b="1" spc="62">
                <a:solidFill>
                  <a:srgbClr val="000000"/>
                </a:solidFill>
                <a:latin typeface="Arialle Bold"/>
                <a:ea typeface="Arialle Bold"/>
                <a:cs typeface="Arialle Bold"/>
              </a:rPr>
              <a:t>¿Líneas de acción para la gestión de recursos naturales en las OMAPES?</a:t>
            </a:r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id="{2654D9A7-3604-C05F-6BB9-19159C2FBB98}"/>
              </a:ext>
            </a:extLst>
          </p:cNvPr>
          <p:cNvSpPr txBox="1"/>
          <p:nvPr/>
        </p:nvSpPr>
        <p:spPr>
          <a:xfrm>
            <a:off x="4974821" y="3713812"/>
            <a:ext cx="3995155" cy="195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28"/>
              </a:lnSpc>
            </a:pPr>
            <a:r>
              <a:rPr lang="es-CO" sz="1250" b="1" spc="62">
                <a:solidFill>
                  <a:srgbClr val="000000"/>
                </a:solidFill>
                <a:latin typeface="Arialle Bold"/>
                <a:sym typeface="Arialle Bold"/>
              </a:rPr>
              <a:t>Para ir más allá...</a:t>
            </a:r>
            <a:endParaRPr lang="es-ES"/>
          </a:p>
        </p:txBody>
      </p:sp>
      <p:pic>
        <p:nvPicPr>
          <p:cNvPr id="37" name="Image 3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69C8B7E3-4F6E-DEB2-499A-A38E65E2A0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313" y="4698438"/>
            <a:ext cx="1162687" cy="44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980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03FDE8AE-451B-F334-1C76-08AACDCBF16B}"/>
              </a:ext>
            </a:extLst>
          </p:cNvPr>
          <p:cNvSpPr txBox="1">
            <a:spLocks/>
          </p:cNvSpPr>
          <p:nvPr/>
        </p:nvSpPr>
        <p:spPr>
          <a:xfrm>
            <a:off x="379141" y="405756"/>
            <a:ext cx="4777836" cy="830885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b="1">
                <a:solidFill>
                  <a:srgbClr val="92D050"/>
                </a:solidFill>
              </a:rPr>
              <a:t>¿Que son los Recursos Naturales?</a:t>
            </a:r>
            <a:endParaRPr lang="es-CO" sz="3200" b="1">
              <a:solidFill>
                <a:srgbClr val="92D05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6AB2F19-1240-A763-77FE-CAADC09A3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59305"/>
            <a:ext cx="4017924" cy="267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7A19CDF-D4A0-AFF8-F337-0331DF9CA0EA}"/>
              </a:ext>
            </a:extLst>
          </p:cNvPr>
          <p:cNvSpPr txBox="1"/>
          <p:nvPr/>
        </p:nvSpPr>
        <p:spPr>
          <a:xfrm>
            <a:off x="468352" y="1752871"/>
            <a:ext cx="372148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+mn-lt"/>
              </a:rPr>
              <a:t>Son </a:t>
            </a:r>
            <a:r>
              <a:rPr lang="es-CO" sz="2000">
                <a:solidFill>
                  <a:srgbClr val="333333"/>
                </a:solidFill>
                <a:highlight>
                  <a:srgbClr val="FFFFFF"/>
                </a:highlight>
                <a:latin typeface="+mn-lt"/>
              </a:rPr>
              <a:t>los</a:t>
            </a:r>
            <a:r>
              <a:rPr lang="es-CO" sz="2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+mn-lt"/>
              </a:rPr>
              <a:t> bienes existentes en la Tierra y que la humanidad aprovecha para su subsistencia, agregándoles un valor económico. </a:t>
            </a:r>
          </a:p>
          <a:p>
            <a:r>
              <a:rPr lang="es-CO" sz="2000">
                <a:solidFill>
                  <a:srgbClr val="333333"/>
                </a:solidFill>
                <a:highlight>
                  <a:srgbClr val="FFFFFF"/>
                </a:highlight>
                <a:latin typeface="+mn-lt"/>
              </a:rPr>
              <a:t>Los</a:t>
            </a:r>
            <a:r>
              <a:rPr lang="es-CO" sz="2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+mn-lt"/>
              </a:rPr>
              <a:t> recursos son: El aire, la energía, los minerales, los ríos, la flora, la fauna, y el suelo.</a:t>
            </a:r>
            <a:endParaRPr lang="es-CO" sz="2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6873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0CCD4B81-FFFD-491A-5860-1126A17064A0}"/>
              </a:ext>
            </a:extLst>
          </p:cNvPr>
          <p:cNvSpPr txBox="1"/>
          <p:nvPr/>
        </p:nvSpPr>
        <p:spPr>
          <a:xfrm>
            <a:off x="351729" y="384613"/>
            <a:ext cx="8017726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solidFill>
                  <a:schemeClr val="accent2"/>
                </a:solidFill>
                <a:latin typeface="+mn-lt"/>
              </a:rPr>
              <a:t>¿COMO  SE ABORDA LA GESTIÓN DE RECURSOS NATURALES EN ARM ?</a:t>
            </a:r>
          </a:p>
        </p:txBody>
      </p:sp>
      <p:pic>
        <p:nvPicPr>
          <p:cNvPr id="9" name="Imagen 8" descr="Personas en moto en una montaña&#10;&#10;Descripción generada automáticamente con confianza baja">
            <a:extLst>
              <a:ext uri="{FF2B5EF4-FFF2-40B4-BE49-F238E27FC236}">
                <a16:creationId xmlns:a16="http://schemas.microsoft.com/office/drawing/2014/main" id="{3582B8AC-9079-7341-85C1-2A8AF55B5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791" y="1235320"/>
            <a:ext cx="5689602" cy="320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820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>
          <a:extLst>
            <a:ext uri="{FF2B5EF4-FFF2-40B4-BE49-F238E27FC236}">
              <a16:creationId xmlns:a16="http://schemas.microsoft.com/office/drawing/2014/main" id="{79A37696-BA55-A097-F2A8-BF66C6680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93798E5-5A24-91D8-A83B-FDC3BA145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789" y="797573"/>
            <a:ext cx="3186937" cy="1045862"/>
          </a:xfrm>
        </p:spPr>
        <p:txBody>
          <a:bodyPr spcFirstLastPara="1" vert="horz" wrap="square" lIns="68580" tIns="34290" rIns="68580" bIns="34290" rtlCol="0" anchor="ctr" anchorCtr="0">
            <a:no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es-CO" sz="4000" b="1">
                <a:solidFill>
                  <a:schemeClr val="accent2"/>
                </a:solidFill>
                <a:latin typeface="+mn-lt"/>
              </a:rPr>
              <a:t>I</a:t>
            </a:r>
            <a:r>
              <a:rPr lang="es-CO" sz="3600" b="1">
                <a:solidFill>
                  <a:schemeClr val="accent2"/>
                </a:solidFill>
                <a:latin typeface="+mn-lt"/>
              </a:rPr>
              <a:t>dentificación</a:t>
            </a:r>
            <a:r>
              <a:rPr lang="en-US" sz="3600" b="1">
                <a:solidFill>
                  <a:srgbClr val="002060"/>
                </a:solidFill>
                <a:latin typeface="Aptos Narrow"/>
              </a:rPr>
              <a:t> </a:t>
            </a:r>
            <a:endParaRPr lang="en-US" sz="3600" b="1">
              <a:latin typeface="Aptos Narrow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727DF29-A0F4-A4D1-9BB2-2AA03DB984F8}"/>
              </a:ext>
            </a:extLst>
          </p:cNvPr>
          <p:cNvSpPr txBox="1"/>
          <p:nvPr/>
        </p:nvSpPr>
        <p:spPr>
          <a:xfrm>
            <a:off x="4083529" y="603478"/>
            <a:ext cx="4589742" cy="39472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800">
                <a:solidFill>
                  <a:schemeClr val="bg2">
                    <a:lumMod val="25000"/>
                  </a:schemeClr>
                </a:solidFill>
                <a:latin typeface="+mn-lt"/>
                <a:ea typeface="Open Sans"/>
                <a:cs typeface="Open Sans"/>
              </a:rPr>
              <a:t>Para abordar la gestión de los recursos naturales en las Organizaciones de la MAPE (OMAPE), se realiza la identificación y análisis del cumplimiento normativo legal del proyecto minero, esto con el objetivo de </a:t>
            </a:r>
            <a:r>
              <a:rPr lang="es-CO" sz="1800">
                <a:solidFill>
                  <a:schemeClr val="bg2">
                    <a:lumMod val="25000"/>
                  </a:schemeClr>
                </a:solidFill>
                <a:latin typeface="+mn-lt"/>
                <a:ea typeface="Open Sans"/>
                <a:cs typeface="Open Sans"/>
              </a:rPr>
              <a:t>garantizar la sostenibilidad minera a partir de los permisos ambientales (Licencia ambiental, permisos de concesiones de agua, vertimientos, ocupación de causes, aprovechamiento forestal, emisiones atmosféricas), el cumplimiento de requerimientos y obligaciones derivadas de las autorizaciones y seguimiento ambiental a las unidades mineras.</a:t>
            </a:r>
            <a:endParaRPr lang="es-MX" sz="1800">
              <a:solidFill>
                <a:schemeClr val="bg2">
                  <a:lumMod val="25000"/>
                </a:schemeClr>
              </a:solidFill>
              <a:latin typeface="+mn-lt"/>
              <a:ea typeface="Open Sans"/>
              <a:cs typeface="Open San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6348780-BC5A-E1DC-3E87-D0ADFF6E1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64" y="2074921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943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CF194377-5CEB-57D2-C799-1583CBB35B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223273"/>
              </p:ext>
            </p:extLst>
          </p:nvPr>
        </p:nvGraphicFramePr>
        <p:xfrm>
          <a:off x="1366838" y="1219200"/>
          <a:ext cx="6705600" cy="3381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D820BFDE-C30A-CF1F-DB9A-B82B585DC707}"/>
              </a:ext>
            </a:extLst>
          </p:cNvPr>
          <p:cNvSpPr txBox="1"/>
          <p:nvPr/>
        </p:nvSpPr>
        <p:spPr>
          <a:xfrm>
            <a:off x="1038226" y="387548"/>
            <a:ext cx="73628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000" b="1">
                <a:ln w="0"/>
                <a:solidFill>
                  <a:schemeClr val="accent2"/>
                </a:solidFill>
                <a:latin typeface="+mn-lt"/>
              </a:rPr>
              <a:t>LÍNEAS DE ACCIÓN PARA LA GESTIÓN DE RECURSOS NATURALES EN LAS ORGANIZACIONES DE LA MAPE (OMAPE) </a:t>
            </a:r>
            <a:r>
              <a:rPr lang="es-MX" sz="1800" b="1">
                <a:solidFill>
                  <a:schemeClr val="accent2"/>
                </a:solidFill>
                <a:latin typeface="+mn-lt"/>
              </a:rPr>
              <a:t> </a:t>
            </a:r>
            <a:endParaRPr lang="es-CO" sz="1800" b="1">
              <a:solidFill>
                <a:schemeClr val="accent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5756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617405B-213F-F974-A194-0266CEDB6C15}"/>
              </a:ext>
            </a:extLst>
          </p:cNvPr>
          <p:cNvSpPr txBox="1"/>
          <p:nvPr/>
        </p:nvSpPr>
        <p:spPr>
          <a:xfrm>
            <a:off x="3722479" y="1372983"/>
            <a:ext cx="4924424" cy="28854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80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Después de identificar las condiciones legales ambientales en la OMAPE, se </a:t>
            </a:r>
            <a:r>
              <a:rPr lang="es-MX" sz="1800" u="sng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evalúa el estado de las condiciones ambientales en el área de trabajo</a:t>
            </a:r>
            <a:r>
              <a:rPr lang="es-MX" sz="180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, partiendo de:</a:t>
            </a:r>
          </a:p>
          <a:p>
            <a:pPr algn="just"/>
            <a:endParaRPr lang="es-MX" sz="1800">
              <a:solidFill>
                <a:schemeClr val="bg2">
                  <a:lumMod val="25000"/>
                </a:schemeClr>
              </a:solidFill>
              <a:ea typeface="Calibri"/>
              <a:cs typeface="Calibri"/>
            </a:endParaRPr>
          </a:p>
          <a:p>
            <a:pPr algn="just"/>
            <a:r>
              <a:rPr lang="es-CO" sz="1800">
                <a:solidFill>
                  <a:schemeClr val="bg2">
                    <a:lumMod val="25000"/>
                  </a:schemeClr>
                </a:solidFill>
                <a:ea typeface="+mn-lt"/>
                <a:cs typeface="+mn-lt"/>
              </a:rPr>
              <a:t>1. Verificación del cumplimiento de requisitos normativos y compromisos ambientales. </a:t>
            </a:r>
          </a:p>
          <a:p>
            <a:pPr algn="just"/>
            <a:r>
              <a:rPr lang="es-CO" sz="1800">
                <a:solidFill>
                  <a:schemeClr val="bg2">
                    <a:lumMod val="25000"/>
                  </a:schemeClr>
                </a:solidFill>
                <a:ea typeface="+mn-lt"/>
                <a:cs typeface="+mn-lt"/>
              </a:rPr>
              <a:t>2. Evaluación ambiental de la operación dentro de la OMAPE.</a:t>
            </a:r>
            <a:endParaRPr lang="en-US" sz="1050">
              <a:solidFill>
                <a:schemeClr val="bg2">
                  <a:lumMod val="25000"/>
                </a:schemeClr>
              </a:solidFill>
              <a:ea typeface="+mn-lt"/>
              <a:cs typeface="+mn-lt"/>
            </a:endParaRPr>
          </a:p>
          <a:p>
            <a:pPr algn="just"/>
            <a:br>
              <a:rPr lang="en-US" sz="1050">
                <a:ea typeface="+mn-lt"/>
                <a:cs typeface="+mn-lt"/>
              </a:rPr>
            </a:br>
            <a:r>
              <a:rPr lang="es-MX" sz="105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 </a:t>
            </a:r>
            <a:endParaRPr lang="en-US" sz="105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Título 2">
            <a:extLst>
              <a:ext uri="{FF2B5EF4-FFF2-40B4-BE49-F238E27FC236}">
                <a16:creationId xmlns:a16="http://schemas.microsoft.com/office/drawing/2014/main" id="{E4E87453-6345-25F7-7411-71464022D2FB}"/>
              </a:ext>
            </a:extLst>
          </p:cNvPr>
          <p:cNvSpPr txBox="1">
            <a:spLocks/>
          </p:cNvSpPr>
          <p:nvPr/>
        </p:nvSpPr>
        <p:spPr>
          <a:xfrm>
            <a:off x="1057093" y="929482"/>
            <a:ext cx="2143126" cy="104586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err="1">
                <a:solidFill>
                  <a:schemeClr val="accent2"/>
                </a:solidFill>
                <a:latin typeface="+mn-lt"/>
              </a:rPr>
              <a:t>Evaluar</a:t>
            </a:r>
            <a:endParaRPr lang="en-US" sz="3600" b="1" err="1">
              <a:solidFill>
                <a:schemeClr val="accent2"/>
              </a:solidFill>
              <a:latin typeface="+mn-lt"/>
              <a:cs typeface="Arial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333B73F-5D43-1287-8DD4-5A3A31DC6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432" y="197602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202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/>
          <p:cNvSpPr txBox="1">
            <a:spLocks/>
          </p:cNvSpPr>
          <p:nvPr/>
        </p:nvSpPr>
        <p:spPr>
          <a:xfrm>
            <a:off x="1143000" y="4952731"/>
            <a:ext cx="6857999" cy="190769"/>
          </a:xfrm>
          <a:prstGeom prst="rect">
            <a:avLst/>
          </a:prstGeom>
          <a:solidFill>
            <a:srgbClr val="68BD45"/>
          </a:solidFill>
        </p:spPr>
        <p:txBody>
          <a:bodyPr vert="horz" lIns="68580" tIns="34290" rIns="68580" bIns="3429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ctr"/>
            <a:r>
              <a:rPr lang="es-419" sz="1650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165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1906073" y="4836403"/>
            <a:ext cx="6094925" cy="56838"/>
          </a:xfrm>
          <a:prstGeom prst="rect">
            <a:avLst/>
          </a:prstGeom>
          <a:solidFill>
            <a:srgbClr val="00809E"/>
          </a:solidFill>
        </p:spPr>
        <p:txBody>
          <a:bodyPr vert="horz" lIns="68580" tIns="34290" rIns="68580" bIns="3429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ctr"/>
            <a:endParaRPr lang="en-US" sz="1650" b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617405B-213F-F974-A194-0266CEDB6C15}"/>
              </a:ext>
            </a:extLst>
          </p:cNvPr>
          <p:cNvSpPr txBox="1"/>
          <p:nvPr/>
        </p:nvSpPr>
        <p:spPr>
          <a:xfrm>
            <a:off x="337826" y="1205905"/>
            <a:ext cx="4766417" cy="28392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800">
                <a:solidFill>
                  <a:schemeClr val="bg2">
                    <a:lumMod val="25000"/>
                  </a:schemeClr>
                </a:solidFill>
                <a:ea typeface="+mn-lt"/>
                <a:cs typeface="+mn-lt"/>
              </a:rPr>
              <a:t>Después de evaluar las condiciones ambientales en la OMAPE, se genera el</a:t>
            </a:r>
            <a:r>
              <a:rPr lang="es-CO" sz="1800">
                <a:solidFill>
                  <a:schemeClr val="bg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es-CO" sz="1800" u="sng">
                <a:solidFill>
                  <a:schemeClr val="bg2">
                    <a:lumMod val="25000"/>
                  </a:schemeClr>
                </a:solidFill>
                <a:ea typeface="+mn-lt"/>
                <a:cs typeface="+mn-lt"/>
              </a:rPr>
              <a:t>Plan de seguimiento y monitoreo ambiental dentro del instrumento “Plan técnico minero” de MAPE,</a:t>
            </a:r>
            <a:r>
              <a:rPr lang="es-CO" sz="1800">
                <a:solidFill>
                  <a:schemeClr val="bg2">
                    <a:lumMod val="25000"/>
                  </a:schemeClr>
                </a:solidFill>
                <a:ea typeface="+mn-lt"/>
                <a:cs typeface="+mn-lt"/>
              </a:rPr>
              <a:t> cuya </a:t>
            </a:r>
            <a:r>
              <a:rPr lang="es-CO" sz="180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finalidad es guiar a los mineros en el aseguramiento de la protección del medio ambiente, preservación de la naturaleza y la mitigación y/o compensación de los impactos ambientales negativos productos de la operación minera.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BDB44A-957F-6464-603D-407E5B6D56C1}"/>
              </a:ext>
            </a:extLst>
          </p:cNvPr>
          <p:cNvSpPr txBox="1"/>
          <p:nvPr/>
        </p:nvSpPr>
        <p:spPr>
          <a:xfrm>
            <a:off x="6403916" y="494616"/>
            <a:ext cx="2134401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MX" sz="3600" b="1">
                <a:solidFill>
                  <a:schemeClr val="accent2"/>
                </a:solidFill>
                <a:latin typeface="+mn-lt"/>
                <a:ea typeface="Calibri"/>
                <a:cs typeface="Century Schoolbook"/>
              </a:rPr>
              <a:t>Mitigar</a:t>
            </a:r>
            <a:r>
              <a:rPr lang="es-MX" sz="2625" b="1">
                <a:solidFill>
                  <a:srgbClr val="002060"/>
                </a:solidFill>
                <a:latin typeface="Aptos Narrow"/>
                <a:ea typeface="Calibri"/>
                <a:cs typeface="Century Schoolbook"/>
              </a:rPr>
              <a:t> 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BEBDA7E-E5E9-F7E5-15BB-EA54F8DBEAB1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1565932"/>
            <a:ext cx="342000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80466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AR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09E"/>
      </a:accent1>
      <a:accent2>
        <a:srgbClr val="68BC45"/>
      </a:accent2>
      <a:accent3>
        <a:srgbClr val="E06C26"/>
      </a:accent3>
      <a:accent4>
        <a:srgbClr val="C1C9B3"/>
      </a:accent4>
      <a:accent5>
        <a:srgbClr val="00809E"/>
      </a:accent5>
      <a:accent6>
        <a:srgbClr val="70AD47"/>
      </a:accent6>
      <a:hlink>
        <a:srgbClr val="05D0E3"/>
      </a:hlink>
      <a:folHlink>
        <a:srgbClr val="954F1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108EE0A1EE9674D9F53547096FDCB37" ma:contentTypeVersion="14" ma:contentTypeDescription="Crear nuevo documento." ma:contentTypeScope="" ma:versionID="361f5001b8ea6b58d9da8524d6585759">
  <xsd:schema xmlns:xsd="http://www.w3.org/2001/XMLSchema" xmlns:xs="http://www.w3.org/2001/XMLSchema" xmlns:p="http://schemas.microsoft.com/office/2006/metadata/properties" xmlns:ns2="e887992e-ccae-4537-bbc6-b321b1902c5b" xmlns:ns3="1fe7f18a-557d-477e-8df9-119a2a513121" targetNamespace="http://schemas.microsoft.com/office/2006/metadata/properties" ma:root="true" ma:fieldsID="65ba3a6940cd68647b0b80f8a85bf478" ns2:_="" ns3:_="">
    <xsd:import namespace="e887992e-ccae-4537-bbc6-b321b1902c5b"/>
    <xsd:import namespace="1fe7f18a-557d-477e-8df9-119a2a5131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87992e-ccae-4537-bbc6-b321b1902c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c5633540-57a5-4495-a3da-94901a6813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e7f18a-557d-477e-8df9-119a2a51312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f17fa60-9f32-4046-8a5d-7d6d9353bbe7}" ma:internalName="TaxCatchAll" ma:showField="CatchAllData" ma:web="1fe7f18a-557d-477e-8df9-119a2a5131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887992e-ccae-4537-bbc6-b321b1902c5b">
      <Terms xmlns="http://schemas.microsoft.com/office/infopath/2007/PartnerControls"/>
    </lcf76f155ced4ddcb4097134ff3c332f>
    <TaxCatchAll xmlns="1fe7f18a-557d-477e-8df9-119a2a513121" xsi:nil="true"/>
  </documentManagement>
</p:properties>
</file>

<file path=customXml/itemProps1.xml><?xml version="1.0" encoding="utf-8"?>
<ds:datastoreItem xmlns:ds="http://schemas.openxmlformats.org/officeDocument/2006/customXml" ds:itemID="{8899FE44-71CB-47B3-9EF7-89CBE5F4B2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7C19AF-7C44-4AA5-B2B7-658BFF34B8E3}">
  <ds:schemaRefs>
    <ds:schemaRef ds:uri="1fe7f18a-557d-477e-8df9-119a2a513121"/>
    <ds:schemaRef ds:uri="e887992e-ccae-4537-bbc6-b321b1902c5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8B02C3D-E00E-4B0C-9424-D04598E16075}">
  <ds:schemaRefs>
    <ds:schemaRef ds:uri="1fe7f18a-557d-477e-8df9-119a2a513121"/>
    <ds:schemaRef ds:uri="e887992e-ccae-4537-bbc6-b321b1902c5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17</Slides>
  <Notes>5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Simple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Identificación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 esperamos con la Implementación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revision>1</cp:revision>
  <dcterms:modified xsi:type="dcterms:W3CDTF">2025-01-21T16:46:45Z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0x0101004108EE0A1EE9674D9F53547096FDCB37</vt:lpwstr>
  </property>
  <property fmtid="{D5CDD505-2E9C-101B-9397-08002B2CF9AE}" pid="3" name="MediaServiceImageTags">
    <vt:lpwstr/>
  </property>
</Properties>
</file>